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72" r:id="rId1"/>
  </p:sldMasterIdLst>
  <p:notesMasterIdLst>
    <p:notesMasterId r:id="rId28"/>
  </p:notesMasterIdLst>
  <p:handoutMasterIdLst>
    <p:handoutMasterId r:id="rId29"/>
  </p:handoutMasterIdLst>
  <p:sldIdLst>
    <p:sldId id="357" r:id="rId2"/>
    <p:sldId id="465" r:id="rId3"/>
    <p:sldId id="444" r:id="rId4"/>
    <p:sldId id="475" r:id="rId5"/>
    <p:sldId id="477" r:id="rId6"/>
    <p:sldId id="479" r:id="rId7"/>
    <p:sldId id="478" r:id="rId8"/>
    <p:sldId id="480" r:id="rId9"/>
    <p:sldId id="474" r:id="rId10"/>
    <p:sldId id="469" r:id="rId11"/>
    <p:sldId id="481" r:id="rId12"/>
    <p:sldId id="482" r:id="rId13"/>
    <p:sldId id="468" r:id="rId14"/>
    <p:sldId id="470" r:id="rId15"/>
    <p:sldId id="483" r:id="rId16"/>
    <p:sldId id="484" r:id="rId17"/>
    <p:sldId id="485" r:id="rId18"/>
    <p:sldId id="486" r:id="rId19"/>
    <p:sldId id="490" r:id="rId20"/>
    <p:sldId id="487" r:id="rId21"/>
    <p:sldId id="488" r:id="rId22"/>
    <p:sldId id="489" r:id="rId23"/>
    <p:sldId id="493" r:id="rId24"/>
    <p:sldId id="494" r:id="rId25"/>
    <p:sldId id="471" r:id="rId26"/>
    <p:sldId id="523" r:id="rId27"/>
  </p:sldIdLst>
  <p:sldSz cx="10160000" cy="5715000"/>
  <p:notesSz cx="9996488" cy="6865938"/>
  <p:embeddedFontLst>
    <p:embeddedFont>
      <p:font typeface="Calibri Light" panose="020F0302020204030204" pitchFamily="34" charset="0"/>
      <p:regular r:id="rId30"/>
      <p:italic r:id="rId31"/>
    </p:embeddedFont>
    <p:embeddedFont>
      <p:font typeface="Calibri" panose="020F0502020204030204" pitchFamily="34" charset="0"/>
      <p:regular r:id="rId32"/>
      <p:bold r:id="rId33"/>
      <p:italic r:id="rId34"/>
      <p:boldItalic r:id="rId35"/>
    </p:embeddedFont>
    <p:embeddedFont>
      <p:font typeface="맑은 고딕" panose="020B0503020000020004" pitchFamily="50" charset="-127"/>
      <p:regular r:id="rId36"/>
      <p:bold r:id="rId37"/>
    </p:embeddedFont>
    <p:embeddedFont>
      <p:font typeface="맑은 고딕 Semilight" panose="020B0502040204020203" pitchFamily="50" charset="-127"/>
      <p:regular r:id="rId38"/>
    </p:embeddedFont>
  </p:embeddedFontLst>
  <p:defaultTextStyle>
    <a:defPPr>
      <a:defRPr lang="ko-KR"/>
    </a:defPPr>
    <a:lvl1pPr marL="0" algn="l" defTabSz="713232" rtl="0" eaLnBrk="1" latinLnBrk="1" hangingPunct="1">
      <a:defRPr sz="1404" kern="1200">
        <a:solidFill>
          <a:schemeClr val="tx1"/>
        </a:solidFill>
        <a:latin typeface="+mn-lt"/>
        <a:ea typeface="+mn-ea"/>
        <a:cs typeface="+mn-cs"/>
      </a:defRPr>
    </a:lvl1pPr>
    <a:lvl2pPr marL="356616" algn="l" defTabSz="713232" rtl="0" eaLnBrk="1" latinLnBrk="1" hangingPunct="1">
      <a:defRPr sz="1404" kern="1200">
        <a:solidFill>
          <a:schemeClr val="tx1"/>
        </a:solidFill>
        <a:latin typeface="+mn-lt"/>
        <a:ea typeface="+mn-ea"/>
        <a:cs typeface="+mn-cs"/>
      </a:defRPr>
    </a:lvl2pPr>
    <a:lvl3pPr marL="713232" algn="l" defTabSz="713232" rtl="0" eaLnBrk="1" latinLnBrk="1" hangingPunct="1">
      <a:defRPr sz="1404" kern="1200">
        <a:solidFill>
          <a:schemeClr val="tx1"/>
        </a:solidFill>
        <a:latin typeface="+mn-lt"/>
        <a:ea typeface="+mn-ea"/>
        <a:cs typeface="+mn-cs"/>
      </a:defRPr>
    </a:lvl3pPr>
    <a:lvl4pPr marL="1069848" algn="l" defTabSz="713232" rtl="0" eaLnBrk="1" latinLnBrk="1" hangingPunct="1">
      <a:defRPr sz="1404" kern="1200">
        <a:solidFill>
          <a:schemeClr val="tx1"/>
        </a:solidFill>
        <a:latin typeface="+mn-lt"/>
        <a:ea typeface="+mn-ea"/>
        <a:cs typeface="+mn-cs"/>
      </a:defRPr>
    </a:lvl4pPr>
    <a:lvl5pPr marL="1426464" algn="l" defTabSz="713232" rtl="0" eaLnBrk="1" latinLnBrk="1" hangingPunct="1">
      <a:defRPr sz="1404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1" hangingPunct="1">
      <a:defRPr sz="1404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1" hangingPunct="1">
      <a:defRPr sz="1404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1" hangingPunct="1">
      <a:defRPr sz="1404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1" hangingPunct="1">
      <a:defRPr sz="140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553B"/>
    <a:srgbClr val="F2B134"/>
    <a:srgbClr val="068587"/>
    <a:srgbClr val="AF00AF"/>
    <a:srgbClr val="112F41"/>
    <a:srgbClr val="4FB99F"/>
    <a:srgbClr val="000000"/>
    <a:srgbClr val="EC703C"/>
    <a:srgbClr val="113E41"/>
    <a:srgbClr val="256D7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38" autoAdjust="0"/>
    <p:restoredTop sz="82230" autoAdjust="0"/>
  </p:normalViewPr>
  <p:slideViewPr>
    <p:cSldViewPr snapToGrid="0">
      <p:cViewPr varScale="1">
        <p:scale>
          <a:sx n="82" d="100"/>
          <a:sy n="82" d="100"/>
        </p:scale>
        <p:origin x="124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331426" cy="34449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5662751" y="0"/>
            <a:ext cx="4331426" cy="34449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E52F76-AF59-42F6-9CE2-B65810388E55}" type="datetimeFigureOut">
              <a:rPr lang="ko-KR" altLang="en-US" smtClean="0"/>
              <a:t>2020-03-21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1" y="6521442"/>
            <a:ext cx="4331426" cy="34449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5662751" y="6521442"/>
            <a:ext cx="4331426" cy="34449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47FD9C-73B3-4C39-A58C-D02DB07B14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358305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4331811" cy="344489"/>
          </a:xfrm>
          <a:prstGeom prst="rect">
            <a:avLst/>
          </a:prstGeom>
        </p:spPr>
        <p:txBody>
          <a:bodyPr vert="horz" lIns="96359" tIns="48180" rIns="96359" bIns="48180" rtlCol="0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662364" y="1"/>
            <a:ext cx="4331811" cy="344489"/>
          </a:xfrm>
          <a:prstGeom prst="rect">
            <a:avLst/>
          </a:prstGeom>
        </p:spPr>
        <p:txBody>
          <a:bodyPr vert="horz" lIns="96359" tIns="48180" rIns="96359" bIns="48180" rtlCol="0"/>
          <a:lstStyle>
            <a:lvl1pPr algn="r">
              <a:defRPr sz="1300"/>
            </a:lvl1pPr>
          </a:lstStyle>
          <a:p>
            <a:fld id="{75C19CB4-4756-4824-8E84-477C40131107}" type="datetimeFigureOut">
              <a:rPr lang="ko-KR" altLang="en-US" smtClean="0"/>
              <a:t>2020-03-21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940050" y="857250"/>
            <a:ext cx="4117975" cy="2317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359" tIns="48180" rIns="96359" bIns="4818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99650" y="3304234"/>
            <a:ext cx="7997189" cy="2703463"/>
          </a:xfrm>
          <a:prstGeom prst="rect">
            <a:avLst/>
          </a:prstGeom>
        </p:spPr>
        <p:txBody>
          <a:bodyPr vert="horz" lIns="96359" tIns="48180" rIns="96359" bIns="4818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1" y="6521451"/>
            <a:ext cx="4331811" cy="344489"/>
          </a:xfrm>
          <a:prstGeom prst="rect">
            <a:avLst/>
          </a:prstGeom>
        </p:spPr>
        <p:txBody>
          <a:bodyPr vert="horz" lIns="96359" tIns="48180" rIns="96359" bIns="48180" rtlCol="0" anchor="b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662364" y="6521451"/>
            <a:ext cx="4331811" cy="344489"/>
          </a:xfrm>
          <a:prstGeom prst="rect">
            <a:avLst/>
          </a:prstGeom>
        </p:spPr>
        <p:txBody>
          <a:bodyPr vert="horz" lIns="96359" tIns="48180" rIns="96359" bIns="48180" rtlCol="0" anchor="b"/>
          <a:lstStyle>
            <a:lvl1pPr algn="r">
              <a:defRPr sz="1300"/>
            </a:lvl1pPr>
          </a:lstStyle>
          <a:p>
            <a:fld id="{A6D625BF-EF7C-4F5D-B58E-C92BFFBBF1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1899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all-con.co.kr/page/pre_contest.php?&amp;sc=0&amp;st=3&amp;sstt=&amp;page=2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all-con.co.kr/page/pre_contest.php?&amp;sc=0&amp;st=3&amp;sstt=&amp;page=2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ikidocs.net/8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greeksharifa.github.io/references/2019/01/26/Jupyter-usage/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ikidocs.net/1030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lucycle.tistory.com/282" TargetMode="External"/><Relationship Id="rId4" Type="http://schemas.openxmlformats.org/officeDocument/2006/relationships/hyperlink" Target="https://wikidocs.net/book/922" TargetMode="Externa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D625BF-EF7C-4F5D-B58E-C92BFFBBF146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41818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mtClean="0">
                <a:hlinkClick r:id="rId3"/>
              </a:rPr>
              <a:t>http://all-con.co.kr/page/pre_contest.php?&amp;sc=0&amp;st=3&amp;sstt=&amp;page=2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D625BF-EF7C-4F5D-B58E-C92BFFBBF146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15512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mtClean="0">
                <a:hlinkClick r:id="rId3"/>
              </a:rPr>
              <a:t>http://all-con.co.kr/page/pre_contest.php?&amp;sc=0&amp;st=3&amp;sstt=&amp;page=2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D625BF-EF7C-4F5D-B58E-C92BFFBBF146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09323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D625BF-EF7C-4F5D-B58E-C92BFFBBF146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24612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D625BF-EF7C-4F5D-B58E-C92BFFBBF146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37141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D625BF-EF7C-4F5D-B58E-C92BFFBBF146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3026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D625BF-EF7C-4F5D-B58E-C92BFFBBF146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25894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D625BF-EF7C-4F5D-B58E-C92BFFBBF146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09730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mtClean="0">
                <a:hlinkClick r:id="rId3"/>
              </a:rPr>
              <a:t>https://wikidocs.net/8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D625BF-EF7C-4F5D-B58E-C92BFFBBF146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56884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D625BF-EF7C-4F5D-B58E-C92BFFBBF146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89942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D625BF-EF7C-4F5D-B58E-C92BFFBBF146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12790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D625BF-EF7C-4F5D-B58E-C92BFFBBF146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855090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D625BF-EF7C-4F5D-B58E-C92BFFBBF146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124931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D625BF-EF7C-4F5D-B58E-C92BFFBBF146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189146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mtClean="0">
                <a:hlinkClick r:id="rId3"/>
              </a:rPr>
              <a:t>https://greeksharifa.github.io/references/2019/01/26/Jupyter-usage/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D625BF-EF7C-4F5D-B58E-C92BFFBBF146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23357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D625BF-EF7C-4F5D-B58E-C92BFFBBF146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215125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>
                <a:hlinkClick r:id="rId3"/>
              </a:rPr>
              <a:t>https://wikidocs.net/1030</a:t>
            </a:r>
            <a:endParaRPr lang="en-US" altLang="ko-KR" dirty="0" smtClean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>
                <a:hlinkClick r:id="rId4"/>
              </a:rPr>
              <a:t>https://wikidocs.net/book/922</a:t>
            </a:r>
            <a:endParaRPr lang="en-US" altLang="ko-KR" dirty="0" smtClean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mtClean="0">
                <a:hlinkClick r:id="rId5"/>
              </a:rPr>
              <a:t>https://lucycle.tistory.com/282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D625BF-EF7C-4F5D-B58E-C92BFFBBF146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822404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D625BF-EF7C-4F5D-B58E-C92BFFBBF146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29273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D625BF-EF7C-4F5D-B58E-C92BFFBBF146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03324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내가 얘기를 하면 너가 듣고 생각을 하는 것 </a:t>
            </a:r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ko-KR" altLang="en-US" dirty="0" smtClean="0">
                <a:sym typeface="Wingdings" panose="05000000000000000000" pitchFamily="2" charset="2"/>
              </a:rPr>
              <a:t>언어의 힘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D625BF-EF7C-4F5D-B58E-C92BFFBBF146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45635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mtClean="0"/>
              <a:t>문제 해결을 위한 접근법</a:t>
            </a:r>
            <a:r>
              <a:rPr lang="en-US" altLang="ko-KR" smtClean="0"/>
              <a:t>, </a:t>
            </a:r>
            <a:r>
              <a:rPr lang="ko-KR" altLang="en-US" smtClean="0"/>
              <a:t>문제를 정확하게 정의하는 사고력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D625BF-EF7C-4F5D-B58E-C92BFFBBF146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74513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mtClean="0"/>
              <a:t>하루에 가장 많은 시간을 함께하는 것은</a:t>
            </a:r>
            <a:r>
              <a:rPr lang="en-US" altLang="ko-KR" smtClean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D625BF-EF7C-4F5D-B58E-C92BFFBBF146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52799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D625BF-EF7C-4F5D-B58E-C92BFFBBF146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68555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D625BF-EF7C-4F5D-B58E-C92BFFBBF146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18640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D625BF-EF7C-4F5D-B58E-C92BFFBBF146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9174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70000" y="935302"/>
            <a:ext cx="7620000" cy="1989667"/>
          </a:xfrm>
        </p:spPr>
        <p:txBody>
          <a:bodyPr anchor="b"/>
          <a:lstStyle>
            <a:lvl1pPr algn="ctr">
              <a:defRPr sz="5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70000" y="3001698"/>
            <a:ext cx="7620000" cy="1379802"/>
          </a:xfrm>
        </p:spPr>
        <p:txBody>
          <a:bodyPr/>
          <a:lstStyle>
            <a:lvl1pPr marL="0" indent="0" algn="ctr">
              <a:buNone/>
              <a:defRPr sz="2000"/>
            </a:lvl1pPr>
            <a:lvl2pPr marL="380985" indent="0" algn="ctr">
              <a:buNone/>
              <a:defRPr sz="1667"/>
            </a:lvl2pPr>
            <a:lvl3pPr marL="761970" indent="0" algn="ctr">
              <a:buNone/>
              <a:defRPr sz="1500"/>
            </a:lvl3pPr>
            <a:lvl4pPr marL="1142954" indent="0" algn="ctr">
              <a:buNone/>
              <a:defRPr sz="1333"/>
            </a:lvl4pPr>
            <a:lvl5pPr marL="1523939" indent="0" algn="ctr">
              <a:buNone/>
              <a:defRPr sz="1333"/>
            </a:lvl5pPr>
            <a:lvl6pPr marL="1904924" indent="0" algn="ctr">
              <a:buNone/>
              <a:defRPr sz="1333"/>
            </a:lvl6pPr>
            <a:lvl7pPr marL="2285909" indent="0" algn="ctr">
              <a:buNone/>
              <a:defRPr sz="1333"/>
            </a:lvl7pPr>
            <a:lvl8pPr marL="2666893" indent="0" algn="ctr">
              <a:buNone/>
              <a:defRPr sz="1333"/>
            </a:lvl8pPr>
            <a:lvl9pPr marL="3047878" indent="0" algn="ctr">
              <a:buNone/>
              <a:defRPr sz="1333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21D2B-B161-4A2C-A0F2-324F8DD03E7E}" type="datetimeFigureOut">
              <a:rPr lang="ko-KR" altLang="en-US" smtClean="0"/>
              <a:t>2020-03-21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CAE50-50B2-40D2-B000-2E4CD50A1018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5676" y="4614736"/>
            <a:ext cx="834358" cy="834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6993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21D2B-B161-4A2C-A0F2-324F8DD03E7E}" type="datetimeFigureOut">
              <a:rPr lang="ko-KR" altLang="en-US" smtClean="0"/>
              <a:t>2020-03-21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CAE50-50B2-40D2-B000-2E4CD50A10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53260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270750" y="304271"/>
            <a:ext cx="2190750" cy="484319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98500" y="304271"/>
            <a:ext cx="6445250" cy="484319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21D2B-B161-4A2C-A0F2-324F8DD03E7E}" type="datetimeFigureOut">
              <a:rPr lang="ko-KR" altLang="en-US" smtClean="0"/>
              <a:t>2020-03-21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CAE50-50B2-40D2-B000-2E4CD50A10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96263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21D2B-B161-4A2C-A0F2-324F8DD03E7E}" type="datetimeFigureOut">
              <a:rPr lang="ko-KR" altLang="en-US" smtClean="0"/>
              <a:t>2020-03-21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CAE50-50B2-40D2-B000-2E4CD50A10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73067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208" y="1424782"/>
            <a:ext cx="8763000" cy="2377281"/>
          </a:xfrm>
        </p:spPr>
        <p:txBody>
          <a:bodyPr anchor="b"/>
          <a:lstStyle>
            <a:lvl1pPr>
              <a:defRPr sz="5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3208" y="3824553"/>
            <a:ext cx="8763000" cy="1250156"/>
          </a:xfrm>
        </p:spPr>
        <p:txBody>
          <a:bodyPr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380985" indent="0">
              <a:buNone/>
              <a:defRPr sz="1667">
                <a:solidFill>
                  <a:schemeClr val="tx1">
                    <a:tint val="75000"/>
                  </a:schemeClr>
                </a:solidFill>
              </a:defRPr>
            </a:lvl2pPr>
            <a:lvl3pPr marL="76197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3pPr>
            <a:lvl4pPr marL="1142954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4pPr>
            <a:lvl5pPr marL="1523939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5pPr>
            <a:lvl6pPr marL="1904924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6pPr>
            <a:lvl7pPr marL="2285909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7pPr>
            <a:lvl8pPr marL="2666893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8pPr>
            <a:lvl9pPr marL="3047878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21D2B-B161-4A2C-A0F2-324F8DD03E7E}" type="datetimeFigureOut">
              <a:rPr lang="ko-KR" altLang="en-US" smtClean="0"/>
              <a:t>2020-03-21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CAE50-50B2-40D2-B000-2E4CD50A10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43588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8500" y="1521354"/>
            <a:ext cx="4318000" cy="3626115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3500" y="1521354"/>
            <a:ext cx="4318000" cy="3626115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21D2B-B161-4A2C-A0F2-324F8DD03E7E}" type="datetimeFigureOut">
              <a:rPr lang="ko-KR" altLang="en-US" smtClean="0"/>
              <a:t>2020-03-21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CAE50-50B2-40D2-B000-2E4CD50A10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13383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9823" y="304271"/>
            <a:ext cx="8763000" cy="1104636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9824" y="1400969"/>
            <a:ext cx="4298156" cy="686593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380985" indent="0">
              <a:buNone/>
              <a:defRPr sz="1667" b="1"/>
            </a:lvl2pPr>
            <a:lvl3pPr marL="761970" indent="0">
              <a:buNone/>
              <a:defRPr sz="1500" b="1"/>
            </a:lvl3pPr>
            <a:lvl4pPr marL="1142954" indent="0">
              <a:buNone/>
              <a:defRPr sz="1333" b="1"/>
            </a:lvl4pPr>
            <a:lvl5pPr marL="1523939" indent="0">
              <a:buNone/>
              <a:defRPr sz="1333" b="1"/>
            </a:lvl5pPr>
            <a:lvl6pPr marL="1904924" indent="0">
              <a:buNone/>
              <a:defRPr sz="1333" b="1"/>
            </a:lvl6pPr>
            <a:lvl7pPr marL="2285909" indent="0">
              <a:buNone/>
              <a:defRPr sz="1333" b="1"/>
            </a:lvl7pPr>
            <a:lvl8pPr marL="2666893" indent="0">
              <a:buNone/>
              <a:defRPr sz="1333" b="1"/>
            </a:lvl8pPr>
            <a:lvl9pPr marL="3047878" indent="0">
              <a:buNone/>
              <a:defRPr sz="1333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9824" y="2087563"/>
            <a:ext cx="4298156" cy="307049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43500" y="1400969"/>
            <a:ext cx="4319323" cy="686593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380985" indent="0">
              <a:buNone/>
              <a:defRPr sz="1667" b="1"/>
            </a:lvl2pPr>
            <a:lvl3pPr marL="761970" indent="0">
              <a:buNone/>
              <a:defRPr sz="1500" b="1"/>
            </a:lvl3pPr>
            <a:lvl4pPr marL="1142954" indent="0">
              <a:buNone/>
              <a:defRPr sz="1333" b="1"/>
            </a:lvl4pPr>
            <a:lvl5pPr marL="1523939" indent="0">
              <a:buNone/>
              <a:defRPr sz="1333" b="1"/>
            </a:lvl5pPr>
            <a:lvl6pPr marL="1904924" indent="0">
              <a:buNone/>
              <a:defRPr sz="1333" b="1"/>
            </a:lvl6pPr>
            <a:lvl7pPr marL="2285909" indent="0">
              <a:buNone/>
              <a:defRPr sz="1333" b="1"/>
            </a:lvl7pPr>
            <a:lvl8pPr marL="2666893" indent="0">
              <a:buNone/>
              <a:defRPr sz="1333" b="1"/>
            </a:lvl8pPr>
            <a:lvl9pPr marL="3047878" indent="0">
              <a:buNone/>
              <a:defRPr sz="1333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43500" y="2087563"/>
            <a:ext cx="4319323" cy="307049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21D2B-B161-4A2C-A0F2-324F8DD03E7E}" type="datetimeFigureOut">
              <a:rPr lang="ko-KR" altLang="en-US" smtClean="0"/>
              <a:t>2020-03-21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CAE50-50B2-40D2-B000-2E4CD50A10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78469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21D2B-B161-4A2C-A0F2-324F8DD03E7E}" type="datetimeFigureOut">
              <a:rPr lang="ko-KR" altLang="en-US" smtClean="0"/>
              <a:t>2020-03-21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CAE50-50B2-40D2-B000-2E4CD50A10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14362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21D2B-B161-4A2C-A0F2-324F8DD03E7E}" type="datetimeFigureOut">
              <a:rPr lang="ko-KR" altLang="en-US" smtClean="0"/>
              <a:t>2020-03-21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CAE50-50B2-40D2-B000-2E4CD50A10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47327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9824" y="381000"/>
            <a:ext cx="3276864" cy="1333500"/>
          </a:xfrm>
        </p:spPr>
        <p:txBody>
          <a:bodyPr anchor="b"/>
          <a:lstStyle>
            <a:lvl1pPr>
              <a:defRPr sz="2667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9323" y="822855"/>
            <a:ext cx="5143500" cy="4061354"/>
          </a:xfrm>
        </p:spPr>
        <p:txBody>
          <a:bodyPr/>
          <a:lstStyle>
            <a:lvl1pPr>
              <a:defRPr sz="2667"/>
            </a:lvl1pPr>
            <a:lvl2pPr>
              <a:defRPr sz="2333"/>
            </a:lvl2pPr>
            <a:lvl3pPr>
              <a:defRPr sz="2000"/>
            </a:lvl3pPr>
            <a:lvl4pPr>
              <a:defRPr sz="1667"/>
            </a:lvl4pPr>
            <a:lvl5pPr>
              <a:defRPr sz="1667"/>
            </a:lvl5pPr>
            <a:lvl6pPr>
              <a:defRPr sz="1667"/>
            </a:lvl6pPr>
            <a:lvl7pPr>
              <a:defRPr sz="1667"/>
            </a:lvl7pPr>
            <a:lvl8pPr>
              <a:defRPr sz="1667"/>
            </a:lvl8pPr>
            <a:lvl9pPr>
              <a:defRPr sz="1667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9824" y="1714500"/>
            <a:ext cx="3276864" cy="3176323"/>
          </a:xfrm>
        </p:spPr>
        <p:txBody>
          <a:bodyPr/>
          <a:lstStyle>
            <a:lvl1pPr marL="0" indent="0">
              <a:buNone/>
              <a:defRPr sz="1333"/>
            </a:lvl1pPr>
            <a:lvl2pPr marL="380985" indent="0">
              <a:buNone/>
              <a:defRPr sz="1167"/>
            </a:lvl2pPr>
            <a:lvl3pPr marL="761970" indent="0">
              <a:buNone/>
              <a:defRPr sz="1000"/>
            </a:lvl3pPr>
            <a:lvl4pPr marL="1142954" indent="0">
              <a:buNone/>
              <a:defRPr sz="833"/>
            </a:lvl4pPr>
            <a:lvl5pPr marL="1523939" indent="0">
              <a:buNone/>
              <a:defRPr sz="833"/>
            </a:lvl5pPr>
            <a:lvl6pPr marL="1904924" indent="0">
              <a:buNone/>
              <a:defRPr sz="833"/>
            </a:lvl6pPr>
            <a:lvl7pPr marL="2285909" indent="0">
              <a:buNone/>
              <a:defRPr sz="833"/>
            </a:lvl7pPr>
            <a:lvl8pPr marL="2666893" indent="0">
              <a:buNone/>
              <a:defRPr sz="833"/>
            </a:lvl8pPr>
            <a:lvl9pPr marL="3047878" indent="0">
              <a:buNone/>
              <a:defRPr sz="833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21D2B-B161-4A2C-A0F2-324F8DD03E7E}" type="datetimeFigureOut">
              <a:rPr lang="ko-KR" altLang="en-US" smtClean="0"/>
              <a:t>2020-03-21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CAE50-50B2-40D2-B000-2E4CD50A10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42628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9824" y="381000"/>
            <a:ext cx="3276864" cy="1333500"/>
          </a:xfrm>
        </p:spPr>
        <p:txBody>
          <a:bodyPr anchor="b"/>
          <a:lstStyle>
            <a:lvl1pPr>
              <a:defRPr sz="2667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319323" y="822855"/>
            <a:ext cx="5143500" cy="4061354"/>
          </a:xfrm>
        </p:spPr>
        <p:txBody>
          <a:bodyPr anchor="t"/>
          <a:lstStyle>
            <a:lvl1pPr marL="0" indent="0">
              <a:buNone/>
              <a:defRPr sz="2667"/>
            </a:lvl1pPr>
            <a:lvl2pPr marL="380985" indent="0">
              <a:buNone/>
              <a:defRPr sz="2333"/>
            </a:lvl2pPr>
            <a:lvl3pPr marL="761970" indent="0">
              <a:buNone/>
              <a:defRPr sz="2000"/>
            </a:lvl3pPr>
            <a:lvl4pPr marL="1142954" indent="0">
              <a:buNone/>
              <a:defRPr sz="1667"/>
            </a:lvl4pPr>
            <a:lvl5pPr marL="1523939" indent="0">
              <a:buNone/>
              <a:defRPr sz="1667"/>
            </a:lvl5pPr>
            <a:lvl6pPr marL="1904924" indent="0">
              <a:buNone/>
              <a:defRPr sz="1667"/>
            </a:lvl6pPr>
            <a:lvl7pPr marL="2285909" indent="0">
              <a:buNone/>
              <a:defRPr sz="1667"/>
            </a:lvl7pPr>
            <a:lvl8pPr marL="2666893" indent="0">
              <a:buNone/>
              <a:defRPr sz="1667"/>
            </a:lvl8pPr>
            <a:lvl9pPr marL="3047878" indent="0">
              <a:buNone/>
              <a:defRPr sz="1667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9824" y="1714500"/>
            <a:ext cx="3276864" cy="3176323"/>
          </a:xfrm>
        </p:spPr>
        <p:txBody>
          <a:bodyPr/>
          <a:lstStyle>
            <a:lvl1pPr marL="0" indent="0">
              <a:buNone/>
              <a:defRPr sz="1333"/>
            </a:lvl1pPr>
            <a:lvl2pPr marL="380985" indent="0">
              <a:buNone/>
              <a:defRPr sz="1167"/>
            </a:lvl2pPr>
            <a:lvl3pPr marL="761970" indent="0">
              <a:buNone/>
              <a:defRPr sz="1000"/>
            </a:lvl3pPr>
            <a:lvl4pPr marL="1142954" indent="0">
              <a:buNone/>
              <a:defRPr sz="833"/>
            </a:lvl4pPr>
            <a:lvl5pPr marL="1523939" indent="0">
              <a:buNone/>
              <a:defRPr sz="833"/>
            </a:lvl5pPr>
            <a:lvl6pPr marL="1904924" indent="0">
              <a:buNone/>
              <a:defRPr sz="833"/>
            </a:lvl6pPr>
            <a:lvl7pPr marL="2285909" indent="0">
              <a:buNone/>
              <a:defRPr sz="833"/>
            </a:lvl7pPr>
            <a:lvl8pPr marL="2666893" indent="0">
              <a:buNone/>
              <a:defRPr sz="833"/>
            </a:lvl8pPr>
            <a:lvl9pPr marL="3047878" indent="0">
              <a:buNone/>
              <a:defRPr sz="833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21D2B-B161-4A2C-A0F2-324F8DD03E7E}" type="datetimeFigureOut">
              <a:rPr lang="ko-KR" altLang="en-US" smtClean="0"/>
              <a:t>2020-03-21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CAE50-50B2-40D2-B000-2E4CD50A10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9354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98500" y="304271"/>
            <a:ext cx="8763000" cy="110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8500" y="1521354"/>
            <a:ext cx="8763000" cy="3626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98500" y="5296959"/>
            <a:ext cx="22860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D21D2B-B161-4A2C-A0F2-324F8DD03E7E}" type="datetimeFigureOut">
              <a:rPr lang="ko-KR" altLang="en-US" smtClean="0"/>
              <a:t>2020-03-21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65500" y="5296959"/>
            <a:ext cx="34290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75500" y="5296959"/>
            <a:ext cx="22860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BCAE50-50B2-40D2-B000-2E4CD50A1018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5400000">
            <a:off x="-2426654" y="2428214"/>
            <a:ext cx="3876675" cy="73342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 rot="16200000">
            <a:off x="-3203419" y="2428215"/>
            <a:ext cx="3876676" cy="73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4467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iming>
    <p:tnLst>
      <p:par>
        <p:cTn id="1" dur="indefinite" restart="never" nodeType="tmRoot"/>
      </p:par>
    </p:tnLst>
  </p:timing>
  <p:txStyles>
    <p:titleStyle>
      <a:lvl1pPr algn="l" defTabSz="761970" rtl="0" eaLnBrk="1" latinLnBrk="1" hangingPunct="1">
        <a:lnSpc>
          <a:spcPct val="90000"/>
        </a:lnSpc>
        <a:spcBef>
          <a:spcPct val="0"/>
        </a:spcBef>
        <a:buNone/>
        <a:defRPr sz="36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90492" indent="-190492" algn="l" defTabSz="761970" rtl="0" eaLnBrk="1" latinLnBrk="1" hangingPunct="1">
        <a:lnSpc>
          <a:spcPct val="90000"/>
        </a:lnSpc>
        <a:spcBef>
          <a:spcPts val="833"/>
        </a:spcBef>
        <a:buFont typeface="Arial" panose="020B0604020202020204" pitchFamily="34" charset="0"/>
        <a:buChar char="•"/>
        <a:defRPr sz="2333" kern="1200">
          <a:solidFill>
            <a:schemeClr val="tx1"/>
          </a:solidFill>
          <a:latin typeface="+mn-lt"/>
          <a:ea typeface="+mn-ea"/>
          <a:cs typeface="+mn-cs"/>
        </a:defRPr>
      </a:lvl1pPr>
      <a:lvl2pPr marL="571477" indent="-190492" algn="l" defTabSz="761970" rtl="0" eaLnBrk="1" latinLnBrk="1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52462" indent="-190492" algn="l" defTabSz="761970" rtl="0" eaLnBrk="1" latinLnBrk="1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667" kern="1200">
          <a:solidFill>
            <a:schemeClr val="tx1"/>
          </a:solidFill>
          <a:latin typeface="+mn-lt"/>
          <a:ea typeface="+mn-ea"/>
          <a:cs typeface="+mn-cs"/>
        </a:defRPr>
      </a:lvl3pPr>
      <a:lvl4pPr marL="1333447" indent="-190492" algn="l" defTabSz="761970" rtl="0" eaLnBrk="1" latinLnBrk="1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714431" indent="-190492" algn="l" defTabSz="761970" rtl="0" eaLnBrk="1" latinLnBrk="1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2095416" indent="-190492" algn="l" defTabSz="761970" rtl="0" eaLnBrk="1" latinLnBrk="1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476401" indent="-190492" algn="l" defTabSz="761970" rtl="0" eaLnBrk="1" latinLnBrk="1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857386" indent="-190492" algn="l" defTabSz="761970" rtl="0" eaLnBrk="1" latinLnBrk="1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238370" indent="-190492" algn="l" defTabSz="761970" rtl="0" eaLnBrk="1" latinLnBrk="1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61970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0985" algn="l" defTabSz="761970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61970" algn="l" defTabSz="761970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42954" algn="l" defTabSz="761970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23939" algn="l" defTabSz="761970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04924" algn="l" defTabSz="761970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85909" algn="l" defTabSz="761970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666893" algn="l" defTabSz="761970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047878" algn="l" defTabSz="761970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e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ython.org/downloads/windows/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SESuctdE9vM" TargetMode="External"/><Relationship Id="rId4" Type="http://schemas.openxmlformats.org/officeDocument/2006/relationships/image" Target="../media/image9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655790" y="4816782"/>
            <a:ext cx="25610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2019 10 16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55790" y="568759"/>
            <a:ext cx="595807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 smtClean="0">
                <a:ln>
                  <a:solidFill>
                    <a:srgbClr val="ED553B"/>
                  </a:solidFill>
                </a:ln>
                <a:solidFill>
                  <a:srgbClr val="ED553B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Programming with python</a:t>
            </a:r>
            <a:endParaRPr lang="ko-KR" altLang="en-US" sz="2000" dirty="0">
              <a:ln>
                <a:solidFill>
                  <a:srgbClr val="ED553B"/>
                </a:solidFill>
              </a:ln>
              <a:solidFill>
                <a:srgbClr val="ED553B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55790" y="1072815"/>
            <a:ext cx="87930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프로그래밍</a:t>
            </a:r>
            <a:r>
              <a:rPr lang="en-US" altLang="ko-KR" sz="20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, </a:t>
            </a:r>
            <a:r>
              <a:rPr lang="ko-KR" altLang="en-US" sz="2000" dirty="0" err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파이썬</a:t>
            </a:r>
            <a:r>
              <a:rPr lang="en-US" altLang="ko-KR" sz="20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, </a:t>
            </a:r>
            <a:r>
              <a:rPr lang="ko-KR" altLang="en-US" sz="20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개발 환경</a:t>
            </a:r>
            <a:r>
              <a:rPr lang="en-US" altLang="ko-KR" sz="20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, </a:t>
            </a:r>
            <a:r>
              <a:rPr lang="ko-KR" altLang="en-US" sz="20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깃</a:t>
            </a:r>
            <a:endParaRPr lang="en-US" altLang="ko-KR" sz="2000" dirty="0" smtClean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5884558" y="0"/>
            <a:ext cx="0" cy="820800"/>
          </a:xfrm>
          <a:prstGeom prst="line">
            <a:avLst/>
          </a:prstGeom>
          <a:ln w="28575">
            <a:solidFill>
              <a:srgbClr val="ED553B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5458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extBox 73"/>
          <p:cNvSpPr txBox="1"/>
          <p:nvPr/>
        </p:nvSpPr>
        <p:spPr>
          <a:xfrm>
            <a:off x="267599" y="825566"/>
            <a:ext cx="9578660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8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Python </a:t>
            </a:r>
            <a:r>
              <a:rPr lang="ko-KR" altLang="en-US" sz="18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문법 경험</a:t>
            </a:r>
            <a:endParaRPr lang="en-US" altLang="ko-KR" sz="18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외우는거는 불가능 </a:t>
            </a: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… </a:t>
            </a: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외울필요도 없거니와 잘 찾고 잘쓰면 됨</a:t>
            </a: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!</a:t>
            </a:r>
            <a:b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</a:b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 </a:t>
            </a: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많이 쓰다보면 익숙해 짐</a:t>
            </a:r>
            <a:endParaRPr lang="en-US" altLang="ko-KR" sz="1400" smtClean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8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Git</a:t>
            </a:r>
            <a:r>
              <a:rPr lang="ko-KR" altLang="en-US" sz="18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을 통한 나의 이력을 만들어보기</a:t>
            </a:r>
            <a:endParaRPr lang="en-US" altLang="ko-KR" sz="1800" b="1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코딩을 열심히 했음을 다른 사람도 알 수 있게 </a:t>
            </a: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잘하면 더 좋음</a:t>
            </a: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!</a:t>
            </a: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이 하나의 경험도 다른 시각을 가져다 줄 수 있음</a:t>
            </a:r>
            <a:endParaRPr lang="en-US" altLang="ko-KR" sz="1400" smtClean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경험을 쌓아보자</a:t>
            </a:r>
            <a:endParaRPr lang="en-US" altLang="ko-KR" sz="1800" b="1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Python</a:t>
            </a: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을 기반으로 프로그래밍과 </a:t>
            </a: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IT</a:t>
            </a: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를 경험해보자</a:t>
            </a:r>
            <a:endParaRPr lang="en-US" altLang="ko-KR" sz="1400" smtClean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0" y="683316"/>
            <a:ext cx="1362075" cy="0"/>
          </a:xfrm>
          <a:prstGeom prst="line">
            <a:avLst/>
          </a:prstGeom>
          <a:ln w="28575">
            <a:solidFill>
              <a:srgbClr val="ED553B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322413" y="140957"/>
            <a:ext cx="55527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목표</a:t>
            </a:r>
            <a:endParaRPr lang="en-US" altLang="ko-KR" sz="20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18884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extBox 73"/>
          <p:cNvSpPr txBox="1"/>
          <p:nvPr/>
        </p:nvSpPr>
        <p:spPr>
          <a:xfrm>
            <a:off x="267599" y="825566"/>
            <a:ext cx="9578660" cy="789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경험을 쌓아보자</a:t>
            </a:r>
            <a:endParaRPr lang="en-US" altLang="ko-KR" sz="1800" b="1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Python</a:t>
            </a: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을 기반으로 프로그래밍과 </a:t>
            </a: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IT</a:t>
            </a: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를 경험해보자</a:t>
            </a:r>
            <a:endParaRPr lang="en-US" altLang="ko-KR" sz="1400" smtClean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</p:txBody>
      </p:sp>
      <p:pic>
        <p:nvPicPr>
          <p:cNvPr id="2050" name="Picture 2" descr="ì´ë¯¸ì§: íì¤í¸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0344" y="1899448"/>
            <a:ext cx="2584856" cy="3654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ì¬ì§ ì¤ëªì´ ììµëë¤.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9350" y="140957"/>
            <a:ext cx="3825875" cy="5492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413" y="1899448"/>
            <a:ext cx="2613781" cy="3687174"/>
          </a:xfrm>
          <a:prstGeom prst="rect">
            <a:avLst/>
          </a:prstGeom>
        </p:spPr>
      </p:pic>
      <p:cxnSp>
        <p:nvCxnSpPr>
          <p:cNvPr id="8" name="직선 연결선 7"/>
          <p:cNvCxnSpPr/>
          <p:nvPr/>
        </p:nvCxnSpPr>
        <p:spPr>
          <a:xfrm>
            <a:off x="0" y="683316"/>
            <a:ext cx="1362075" cy="0"/>
          </a:xfrm>
          <a:prstGeom prst="line">
            <a:avLst/>
          </a:prstGeom>
          <a:ln w="28575">
            <a:solidFill>
              <a:srgbClr val="ED553B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22413" y="140957"/>
            <a:ext cx="55527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목표</a:t>
            </a:r>
            <a:endParaRPr lang="en-US" altLang="ko-KR" sz="20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56043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extBox 73"/>
          <p:cNvSpPr txBox="1"/>
          <p:nvPr/>
        </p:nvSpPr>
        <p:spPr>
          <a:xfrm>
            <a:off x="267599" y="825566"/>
            <a:ext cx="9578660" cy="789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경험을 쌓아보자</a:t>
            </a:r>
            <a:endParaRPr lang="en-US" altLang="ko-KR" sz="1800" b="1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Python</a:t>
            </a: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을 기반으로 프로그래밍과 </a:t>
            </a: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IT</a:t>
            </a: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를 경험해보자</a:t>
            </a:r>
            <a:endParaRPr lang="en-US" altLang="ko-KR" sz="1400" smtClean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</p:txBody>
      </p:sp>
      <p:pic>
        <p:nvPicPr>
          <p:cNvPr id="2052" name="Picture 4" descr="73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1255" y="3814847"/>
            <a:ext cx="3613875" cy="1401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7152" y="2284791"/>
            <a:ext cx="2771774" cy="2689258"/>
          </a:xfrm>
          <a:prstGeom prst="rect">
            <a:avLst/>
          </a:prstGeom>
        </p:spPr>
      </p:pic>
      <p:pic>
        <p:nvPicPr>
          <p:cNvPr id="2054" name="Picture 6" descr="http://www.newsfreezone.co.kr/news/photo/201812/93026_79985_5748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7734" y="1899448"/>
            <a:ext cx="3760918" cy="1826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직선 연결선 7"/>
          <p:cNvCxnSpPr/>
          <p:nvPr/>
        </p:nvCxnSpPr>
        <p:spPr>
          <a:xfrm>
            <a:off x="0" y="683316"/>
            <a:ext cx="1362075" cy="0"/>
          </a:xfrm>
          <a:prstGeom prst="line">
            <a:avLst/>
          </a:prstGeom>
          <a:ln w="28575">
            <a:solidFill>
              <a:srgbClr val="ED553B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22413" y="140957"/>
            <a:ext cx="55527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목표</a:t>
            </a:r>
            <a:endParaRPr lang="en-US" altLang="ko-KR" sz="20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3474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683316"/>
            <a:ext cx="5238750" cy="0"/>
          </a:xfrm>
          <a:prstGeom prst="line">
            <a:avLst/>
          </a:prstGeom>
          <a:ln w="28575">
            <a:solidFill>
              <a:srgbClr val="ED553B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22413" y="140957"/>
            <a:ext cx="55527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Python</a:t>
            </a:r>
            <a:r>
              <a:rPr lang="ko-KR" altLang="en-US" sz="20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에 대해 아는 정도에 대한 테스트</a:t>
            </a:r>
            <a:endParaRPr lang="en-US" altLang="ko-KR" sz="20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267599" y="825566"/>
            <a:ext cx="957866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데이터 타입</a:t>
            </a:r>
            <a:r>
              <a:rPr lang="en-US" altLang="ko-KR" sz="18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?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연산자</a:t>
            </a:r>
            <a:r>
              <a:rPr lang="en-US" altLang="ko-KR" sz="18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?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조건문</a:t>
            </a:r>
            <a:r>
              <a:rPr lang="en-US" altLang="ko-KR" sz="18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?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반복문</a:t>
            </a:r>
            <a:r>
              <a:rPr lang="en-US" altLang="ko-KR" sz="18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?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컬렉션</a:t>
            </a:r>
            <a:r>
              <a:rPr lang="en-US" altLang="ko-KR" sz="18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?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함수</a:t>
            </a:r>
            <a:r>
              <a:rPr lang="en-US" altLang="ko-KR" sz="18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?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모듈</a:t>
            </a:r>
            <a:r>
              <a:rPr lang="en-US" altLang="ko-KR" sz="18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, </a:t>
            </a:r>
            <a:r>
              <a:rPr lang="ko-KR" altLang="en-US" sz="18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패키지</a:t>
            </a:r>
            <a:r>
              <a:rPr lang="en-US" altLang="ko-KR" sz="18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, </a:t>
            </a:r>
            <a:r>
              <a:rPr lang="ko-KR" altLang="en-US" sz="18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클래스</a:t>
            </a:r>
            <a:r>
              <a:rPr lang="en-US" altLang="ko-KR" sz="18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?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외부 라이브러리</a:t>
            </a:r>
            <a:r>
              <a:rPr lang="en-US" altLang="ko-KR" sz="18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?</a:t>
            </a:r>
            <a:endParaRPr lang="en-US" altLang="ko-KR" sz="1400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983864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683316"/>
            <a:ext cx="4191000" cy="0"/>
          </a:xfrm>
          <a:prstGeom prst="line">
            <a:avLst/>
          </a:prstGeom>
          <a:ln w="28575">
            <a:solidFill>
              <a:srgbClr val="ED553B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22413" y="140957"/>
            <a:ext cx="55527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Python </a:t>
            </a:r>
            <a:r>
              <a:rPr lang="ko-KR" altLang="en-US" sz="20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개발 환경 소개 및 세팅</a:t>
            </a:r>
            <a:endParaRPr lang="en-US" altLang="ko-KR" sz="20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267599" y="825566"/>
            <a:ext cx="9578660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개발 환경 </a:t>
            </a:r>
            <a:r>
              <a:rPr lang="en-US" altLang="ko-KR" sz="18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development environment</a:t>
            </a:r>
            <a:endParaRPr lang="en-US" altLang="ko-KR" sz="18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</p:txBody>
      </p:sp>
      <p:pic>
        <p:nvPicPr>
          <p:cNvPr id="6" name="Picture 2" descr="https://emojipedia-us.s3.dualstack.us-west-1.amazonaws.com/thumbs/120/google/223/thinking-face_1f91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5471" y="2199744"/>
            <a:ext cx="1542915" cy="1542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3253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683316"/>
            <a:ext cx="4191000" cy="0"/>
          </a:xfrm>
          <a:prstGeom prst="line">
            <a:avLst/>
          </a:prstGeom>
          <a:ln w="28575">
            <a:solidFill>
              <a:srgbClr val="ED553B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22413" y="140957"/>
            <a:ext cx="55527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Python </a:t>
            </a:r>
            <a:r>
              <a:rPr lang="ko-KR" altLang="en-US" sz="20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개발 환경 소개 및 세팅</a:t>
            </a:r>
            <a:endParaRPr lang="en-US" altLang="ko-KR" sz="20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267599" y="825566"/>
            <a:ext cx="95786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개발 환경 </a:t>
            </a:r>
            <a:r>
              <a:rPr lang="en-US" altLang="ko-KR" sz="18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development environment</a:t>
            </a:r>
            <a:endParaRPr lang="en-US" altLang="ko-KR" sz="18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프로그래밍을 하기 위해 컴퓨터에 환경을 설정하는 일</a:t>
            </a:r>
            <a:endParaRPr lang="en-US" altLang="ko-KR" sz="1400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1989" y="2400300"/>
            <a:ext cx="2213568" cy="221356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7590" y="2400300"/>
            <a:ext cx="2213568" cy="221356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3191" y="2400299"/>
            <a:ext cx="2213569" cy="2213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834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683316"/>
            <a:ext cx="4191000" cy="0"/>
          </a:xfrm>
          <a:prstGeom prst="line">
            <a:avLst/>
          </a:prstGeom>
          <a:ln w="28575">
            <a:solidFill>
              <a:srgbClr val="ED553B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22413" y="140957"/>
            <a:ext cx="55527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Python </a:t>
            </a:r>
            <a:r>
              <a:rPr lang="ko-KR" altLang="en-US" sz="20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개발 환경 소개 및 세팅</a:t>
            </a:r>
            <a:endParaRPr lang="en-US" altLang="ko-KR" sz="20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267599" y="825566"/>
            <a:ext cx="957866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개발 환경 </a:t>
            </a:r>
            <a:r>
              <a:rPr lang="en-US" altLang="ko-KR" sz="18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development environment</a:t>
            </a:r>
            <a:endParaRPr lang="en-US" altLang="ko-KR" sz="18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프로그래밍을 하기 위해 컴퓨터에 환경을 설정하는 일</a:t>
            </a:r>
            <a:r>
              <a:rPr lang="en-US" altLang="ko-KR" sz="140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/>
            </a:r>
            <a:br>
              <a:rPr lang="en-US" altLang="ko-KR" sz="140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</a:br>
            <a:r>
              <a:rPr lang="en-US" altLang="ko-KR" sz="140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</a:t>
            </a: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어떤 프로그래밍 언어를 사용하는가에 따라 다르게 설정</a:t>
            </a: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/>
            </a:r>
            <a:b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</a:b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 </a:t>
            </a: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게임 설치랑 비슷</a:t>
            </a: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4107047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683316"/>
            <a:ext cx="4191000" cy="0"/>
          </a:xfrm>
          <a:prstGeom prst="line">
            <a:avLst/>
          </a:prstGeom>
          <a:ln w="28575">
            <a:solidFill>
              <a:srgbClr val="ED553B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22413" y="140957"/>
            <a:ext cx="55527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Python </a:t>
            </a:r>
            <a:r>
              <a:rPr lang="ko-KR" altLang="en-US" sz="20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개발 환경 소개 및 세팅</a:t>
            </a:r>
            <a:endParaRPr lang="en-US" altLang="ko-KR" sz="20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267599" y="825566"/>
            <a:ext cx="957866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8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Python</a:t>
            </a:r>
            <a:r>
              <a:rPr lang="ko-KR" altLang="en-US" sz="1800" b="1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사용을 위한 개발 환경 </a:t>
            </a:r>
            <a:r>
              <a:rPr lang="en-US" altLang="ko-KR" sz="1800" b="1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- </a:t>
            </a:r>
            <a:r>
              <a:rPr lang="ko-KR" altLang="en-US" sz="1800" b="1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기본</a:t>
            </a:r>
            <a:endParaRPr lang="en-US" altLang="ko-KR" sz="18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Python</a:t>
            </a: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은 대화형 언어</a:t>
            </a: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, </a:t>
            </a:r>
            <a:r>
              <a:rPr lang="ko-KR" altLang="en-US" sz="14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인터프리터</a:t>
            </a:r>
            <a:r>
              <a:rPr lang="en-US" altLang="ko-KR" sz="1400" b="1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(Interpreted)</a:t>
            </a:r>
            <a:r>
              <a:rPr lang="ko-KR" altLang="en-US" sz="14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언어</a:t>
            </a: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/>
            </a:r>
            <a:b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</a:b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 </a:t>
            </a: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프로그램이 실행되고 기계어로 변환</a:t>
            </a:r>
            <a:endParaRPr lang="en-US" altLang="ko-KR" sz="1400" smtClean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C++</a:t>
            </a: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은 </a:t>
            </a:r>
            <a:r>
              <a:rPr lang="ko-KR" altLang="en-US" sz="14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컴파일</a:t>
            </a:r>
            <a:r>
              <a:rPr lang="en-US" altLang="ko-KR" sz="14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(compile)</a:t>
            </a:r>
            <a:r>
              <a:rPr lang="ko-KR" altLang="en-US" sz="14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언어</a:t>
            </a: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/>
            </a:r>
            <a:b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</a:b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 </a:t>
            </a:r>
            <a:r>
              <a:rPr lang="ko-KR" altLang="en-US" sz="140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기계가 알아먹을 수 있게 기계어로 </a:t>
            </a: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변환 다 하고 프로그램 실행</a:t>
            </a:r>
            <a:endParaRPr lang="en-US" altLang="ko-KR" sz="1400" smtClean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여기서 프로그램이 실행되고 있는 동안을 런타임 </a:t>
            </a: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run time</a:t>
            </a: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이라고 함</a:t>
            </a:r>
            <a:endParaRPr lang="en-US" altLang="ko-KR" sz="1400" smtClean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6513" y="3289299"/>
            <a:ext cx="2128912" cy="212891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5500" y="3233723"/>
            <a:ext cx="2248202" cy="2184488"/>
          </a:xfrm>
          <a:prstGeom prst="rect">
            <a:avLst/>
          </a:prstGeom>
        </p:spPr>
      </p:pic>
      <p:pic>
        <p:nvPicPr>
          <p:cNvPr id="8" name="Picture 2" descr="https://emojipedia-us.s3.dualstack.us-west-1.amazonaws.com/thumbs/120/google/223/thinking-face_1f914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6165" y="1815431"/>
            <a:ext cx="641350" cy="64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/>
          <p:cNvSpPr/>
          <p:nvPr/>
        </p:nvSpPr>
        <p:spPr>
          <a:xfrm>
            <a:off x="6817783" y="2599030"/>
            <a:ext cx="2400016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3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카카오톡과 편지 중 어떤 것이</a:t>
            </a:r>
            <a:r>
              <a:rPr lang="en-US" altLang="ko-KR" sz="13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/>
            </a:r>
            <a:br>
              <a:rPr lang="en-US" altLang="ko-KR" sz="13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</a:br>
            <a:r>
              <a:rPr lang="ko-KR" altLang="en-US" sz="13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인터프리터라고 볼 수 있을까</a:t>
            </a:r>
            <a:r>
              <a:rPr lang="en-US" altLang="ko-KR" sz="13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?</a:t>
            </a:r>
            <a:endParaRPr lang="ko-KR" altLang="en-US" sz="1300"/>
          </a:p>
        </p:txBody>
      </p:sp>
    </p:spTree>
    <p:extLst>
      <p:ext uri="{BB962C8B-B14F-4D97-AF65-F5344CB8AC3E}">
        <p14:creationId xmlns:p14="http://schemas.microsoft.com/office/powerpoint/2010/main" val="849125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683316"/>
            <a:ext cx="4191000" cy="0"/>
          </a:xfrm>
          <a:prstGeom prst="line">
            <a:avLst/>
          </a:prstGeom>
          <a:ln w="28575">
            <a:solidFill>
              <a:srgbClr val="ED553B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22413" y="140957"/>
            <a:ext cx="55527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Python </a:t>
            </a:r>
            <a:r>
              <a:rPr lang="ko-KR" altLang="en-US" sz="20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개발 환경 소개 및 세팅</a:t>
            </a:r>
            <a:endParaRPr lang="en-US" altLang="ko-KR" sz="20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267599" y="825566"/>
            <a:ext cx="4752076" cy="37394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8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Python</a:t>
            </a:r>
            <a:r>
              <a:rPr lang="ko-KR" altLang="en-US" sz="1800" b="1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사용을 위한 개발 환경 </a:t>
            </a:r>
            <a:r>
              <a:rPr lang="en-US" altLang="ko-KR" sz="1800" b="1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- </a:t>
            </a:r>
            <a:r>
              <a:rPr lang="ko-KR" altLang="en-US" sz="1800" b="1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기본</a:t>
            </a:r>
            <a:endParaRPr lang="en-US" altLang="ko-KR" sz="18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Python</a:t>
            </a: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은 대화형 언어</a:t>
            </a: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, </a:t>
            </a:r>
            <a:r>
              <a:rPr lang="ko-KR" altLang="en-US" sz="14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인터프리터</a:t>
            </a:r>
            <a:r>
              <a:rPr lang="en-US" altLang="ko-KR" sz="14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(Interpreted)</a:t>
            </a:r>
            <a:r>
              <a:rPr lang="ko-KR" altLang="en-US" sz="14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언어</a:t>
            </a: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/>
            </a:r>
            <a:b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</a:b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 </a:t>
            </a: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기계어로 바꾸어주는 프로그램을 설치해야겠네</a:t>
            </a: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?</a:t>
            </a:r>
            <a:b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</a:b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 python</a:t>
            </a: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이라는 인터프리터 </a:t>
            </a: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interpreter</a:t>
            </a: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를 설치</a:t>
            </a:r>
            <a:endParaRPr lang="en-US" altLang="ko-KR" sz="1400" smtClean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Python 3.6.x</a:t>
            </a: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를 설치</a:t>
            </a: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/>
            </a:r>
            <a:b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</a:b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 </a:t>
            </a: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너무 최신 버전은 자료가 부족하고 문제도 많을 가능성이 높음</a:t>
            </a: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/>
            </a:r>
            <a:b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</a:b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 2</a:t>
            </a: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단계에서 </a:t>
            </a: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1</a:t>
            </a: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단계 이전 버전 설치가 상대적으로 안정적</a:t>
            </a:r>
            <a:endParaRPr lang="en-US" altLang="ko-KR" sz="1400" smtClean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Python </a:t>
            </a: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파일은 이미지 파일을 나타내는 </a:t>
            </a: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.png</a:t>
            </a: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와 같은 형식이 있음 </a:t>
            </a: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=</a:t>
            </a: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</a:t>
            </a: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.py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6196472" y="187123"/>
            <a:ext cx="379777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hlinkClick r:id="rId3"/>
              </a:rPr>
              <a:t>https://www.python.org/downloads/windows/</a:t>
            </a:r>
            <a:endParaRPr lang="ko-KR" altLang="en-US" sz="140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7618" y="2558743"/>
            <a:ext cx="4746625" cy="2956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71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683316"/>
            <a:ext cx="4191000" cy="0"/>
          </a:xfrm>
          <a:prstGeom prst="line">
            <a:avLst/>
          </a:prstGeom>
          <a:ln w="28575">
            <a:solidFill>
              <a:srgbClr val="ED553B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22413" y="140957"/>
            <a:ext cx="55527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Python </a:t>
            </a:r>
            <a:r>
              <a:rPr lang="ko-KR" altLang="en-US" sz="20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개발 환경 소개 및 세팅</a:t>
            </a:r>
            <a:endParaRPr lang="en-US" altLang="ko-KR" sz="20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267599" y="825566"/>
            <a:ext cx="47520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8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Python</a:t>
            </a:r>
            <a:r>
              <a:rPr lang="ko-KR" altLang="en-US" sz="18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사용을 위한 개발 환경 </a:t>
            </a:r>
            <a:r>
              <a:rPr lang="en-US" altLang="ko-KR" sz="18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- </a:t>
            </a:r>
            <a:r>
              <a:rPr lang="ko-KR" altLang="en-US" sz="18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기본</a:t>
            </a:r>
            <a:endParaRPr lang="en-US" altLang="ko-KR" sz="18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Python</a:t>
            </a: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설치를 잘했나</a:t>
            </a: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?  </a:t>
            </a: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확인</a:t>
            </a: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!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550" y="2371725"/>
            <a:ext cx="8096250" cy="156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160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683316"/>
            <a:ext cx="1981200" cy="0"/>
          </a:xfrm>
          <a:prstGeom prst="line">
            <a:avLst/>
          </a:prstGeom>
          <a:ln w="28575">
            <a:solidFill>
              <a:srgbClr val="ED553B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22414" y="140957"/>
            <a:ext cx="19466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About</a:t>
            </a:r>
            <a:r>
              <a:rPr lang="ko-KR" altLang="en-US" sz="20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</a:t>
            </a:r>
            <a:r>
              <a:rPr lang="en-US" altLang="ko-KR" sz="20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me</a:t>
            </a:r>
            <a:endParaRPr lang="en-US" altLang="ko-KR" sz="20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67598" y="825566"/>
            <a:ext cx="9509448" cy="43858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활동 </a:t>
            </a:r>
            <a:r>
              <a:rPr lang="ko-KR" altLang="en-US" sz="18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사항</a:t>
            </a:r>
            <a:endParaRPr lang="en-US" altLang="ko-KR" sz="18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ko-KR" altLang="en-US" sz="1400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학술 동아리 </a:t>
            </a:r>
            <a: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Network </a:t>
            </a:r>
            <a:r>
              <a:rPr lang="en-US" altLang="ko-KR" sz="1400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team </a:t>
            </a:r>
            <a:endParaRPr lang="en-US" altLang="ko-KR" sz="1400" dirty="0" smtClean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en-US" altLang="ko-KR" sz="1400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University of </a:t>
            </a:r>
            <a:r>
              <a:rPr lang="en-US" altLang="ko-KR" sz="1400" dirty="0" err="1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malaya</a:t>
            </a:r>
            <a:r>
              <a:rPr lang="en-US" altLang="ko-KR" sz="1400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exchange student </a:t>
            </a:r>
            <a:endParaRPr lang="en-US" altLang="ko-KR" sz="1400" dirty="0" smtClean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en-US" altLang="ko-KR" sz="1400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Epilepsy seizure EEG data classification 1D CNN </a:t>
            </a:r>
            <a:endParaRPr lang="en-US" altLang="ko-KR" sz="1400" dirty="0" smtClean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en-US" altLang="ko-KR" sz="1400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EEG-fMRI processing &amp; analysis</a:t>
            </a: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ko-KR" altLang="en-US" sz="1400" dirty="0" err="1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정위방사선</a:t>
            </a:r>
            <a:r>
              <a:rPr lang="ko-KR" altLang="en-US" sz="1400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수술 및 치료를 위한 환자 </a:t>
            </a:r>
            <a:r>
              <a:rPr lang="ko-KR" altLang="en-US" sz="1400" dirty="0" err="1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재위치</a:t>
            </a:r>
            <a:r>
              <a:rPr lang="ko-KR" altLang="en-US" sz="1400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</a:t>
            </a:r>
            <a:r>
              <a:rPr lang="ko-KR" altLang="en-US" sz="1400" dirty="0" err="1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국재화</a:t>
            </a:r>
            <a:r>
              <a:rPr lang="ko-KR" altLang="en-US" sz="1400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방법 연구 </a:t>
            </a:r>
            <a:endParaRPr lang="en-US" altLang="ko-KR" sz="1400" dirty="0" smtClean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en-US" altLang="ko-KR" sz="1400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Pulsed electromagnetic field (PEMF) system development </a:t>
            </a:r>
            <a:endParaRPr lang="en-US" altLang="ko-KR" sz="1400" dirty="0" smtClean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ko-KR" altLang="en-US" sz="1400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네트워크 관리사 </a:t>
            </a:r>
            <a:r>
              <a:rPr lang="en-US" altLang="ko-KR" sz="1400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2</a:t>
            </a: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급</a:t>
            </a:r>
            <a:endParaRPr lang="en-US" altLang="ko-KR" sz="1400" dirty="0" smtClean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en-US" altLang="ko-KR" sz="1400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2016 INJE </a:t>
            </a:r>
            <a:r>
              <a:rPr lang="ko-KR" altLang="en-US" sz="1400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창업아이템 경진대회 </a:t>
            </a:r>
            <a:r>
              <a:rPr lang="en-US" altLang="ko-KR" sz="1400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(2016 </a:t>
            </a:r>
            <a:r>
              <a:rPr lang="en-US" altLang="ko-KR" sz="1400" dirty="0" err="1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Inje</a:t>
            </a:r>
            <a:r>
              <a:rPr lang="en-US" altLang="ko-KR" sz="1400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Univ. startup contest) </a:t>
            </a:r>
            <a:endParaRPr lang="en-US" altLang="ko-KR" sz="1400" dirty="0" smtClean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2014 </a:t>
            </a:r>
            <a:r>
              <a:rPr lang="ko-KR" altLang="en-US" sz="1400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인제대학교 창업아이템 경진대회 </a:t>
            </a:r>
            <a:r>
              <a:rPr lang="en-US" altLang="ko-KR" sz="1400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(2014 </a:t>
            </a:r>
            <a:r>
              <a:rPr lang="en-US" altLang="ko-KR" sz="1400" dirty="0" err="1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Inje</a:t>
            </a:r>
            <a:r>
              <a:rPr lang="en-US" altLang="ko-KR" sz="1400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Univ. startup contest</a:t>
            </a:r>
            <a: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)</a:t>
            </a: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SK </a:t>
            </a:r>
            <a:r>
              <a:rPr lang="en-US" altLang="ko-KR" sz="1400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C&amp;C</a:t>
            </a:r>
            <a:r>
              <a:rPr lang="ko-KR" altLang="en-US" sz="1400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와 함께하는 </a:t>
            </a:r>
            <a:r>
              <a:rPr lang="en-US" altLang="ko-KR" sz="1400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2015</a:t>
            </a:r>
            <a:r>
              <a:rPr lang="ko-KR" altLang="en-US" sz="1400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광주유니버시아드 </a:t>
            </a:r>
            <a:r>
              <a:rPr lang="en-US" altLang="ko-KR" sz="1400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IT </a:t>
            </a:r>
            <a:r>
              <a:rPr lang="ko-KR" altLang="en-US" sz="1400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공모전 </a:t>
            </a:r>
            <a:r>
              <a:rPr lang="en-US" altLang="ko-KR" sz="1400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(2015 </a:t>
            </a:r>
            <a:r>
              <a:rPr lang="en-US" altLang="ko-KR" sz="1400" dirty="0" err="1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Gwangju</a:t>
            </a:r>
            <a:r>
              <a:rPr lang="en-US" altLang="ko-KR" sz="1400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</a:t>
            </a:r>
            <a:r>
              <a:rPr lang="en-US" altLang="ko-KR" sz="1400" dirty="0" err="1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Universiade</a:t>
            </a:r>
            <a:r>
              <a:rPr lang="en-US" altLang="ko-KR" sz="1400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IT contest with SK C&amp;C) </a:t>
            </a:r>
            <a:endParaRPr lang="en-US" altLang="ko-KR" sz="1400" dirty="0" smtClean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제 </a:t>
            </a:r>
            <a:r>
              <a:rPr lang="en-US" altLang="ko-KR" sz="1400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1 </a:t>
            </a:r>
            <a:r>
              <a:rPr lang="ko-KR" altLang="en-US" sz="1400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회 </a:t>
            </a:r>
            <a:r>
              <a:rPr lang="en-US" altLang="ko-KR" sz="1400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ICT </a:t>
            </a:r>
            <a:r>
              <a:rPr lang="ko-KR" altLang="en-US" sz="1400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분야 창업아이디어 공모전 </a:t>
            </a:r>
            <a:r>
              <a:rPr lang="en-US" altLang="ko-KR" sz="1400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(startup idea in ICT field contest) </a:t>
            </a:r>
            <a:endParaRPr lang="en-US" altLang="ko-KR" sz="1400" dirty="0" smtClean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현장밀착형 </a:t>
            </a:r>
            <a:r>
              <a:rPr lang="ko-KR" altLang="en-US" sz="1400" dirty="0" err="1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창의연구</a:t>
            </a:r>
            <a:r>
              <a:rPr lang="ko-KR" altLang="en-US" sz="1400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</a:t>
            </a:r>
            <a:r>
              <a:rPr lang="en-US" altLang="ko-KR" sz="1400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(Originality research contest by field adhere in </a:t>
            </a:r>
            <a:r>
              <a:rPr lang="en-US" altLang="ko-KR" sz="1400" dirty="0" err="1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Inje</a:t>
            </a:r>
            <a:r>
              <a:rPr lang="en-US" altLang="ko-KR" sz="1400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Univ. 2014)</a:t>
            </a:r>
            <a:endParaRPr lang="en-US" altLang="ko-KR" sz="1400" dirty="0" smtClean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5312" y="140957"/>
            <a:ext cx="2803579" cy="2825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84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683316"/>
            <a:ext cx="4191000" cy="0"/>
          </a:xfrm>
          <a:prstGeom prst="line">
            <a:avLst/>
          </a:prstGeom>
          <a:ln w="28575">
            <a:solidFill>
              <a:srgbClr val="ED553B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22413" y="140957"/>
            <a:ext cx="55527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Python </a:t>
            </a:r>
            <a:r>
              <a:rPr lang="ko-KR" altLang="en-US" sz="20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개발 환경 소개 및 세팅</a:t>
            </a:r>
            <a:endParaRPr lang="en-US" altLang="ko-KR" sz="20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267599" y="825566"/>
            <a:ext cx="95145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8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Python</a:t>
            </a:r>
            <a:r>
              <a:rPr lang="ko-KR" altLang="en-US" sz="18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사용을 위한 개발 환경 </a:t>
            </a:r>
            <a:r>
              <a:rPr lang="en-US" altLang="ko-KR" sz="18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- IDE</a:t>
            </a:r>
            <a:endParaRPr lang="ko-KR" altLang="en-US" sz="1800" b="1" smtClean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세상을 살아갈 때 우리는 음식을 해먹을 수도 있지만 사먹을 수도 있음</a:t>
            </a:r>
            <a:endParaRPr lang="en-US" altLang="ko-KR" sz="1400" smtClean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8815" y="2564513"/>
            <a:ext cx="2420210" cy="242021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8042" y="2564513"/>
            <a:ext cx="2420210" cy="2420210"/>
          </a:xfrm>
          <a:prstGeom prst="rect">
            <a:avLst/>
          </a:prstGeom>
        </p:spPr>
      </p:pic>
      <p:pic>
        <p:nvPicPr>
          <p:cNvPr id="10" name="Picture 2" descr="https://emojipedia-us.s3.dualstack.us-west-1.amazonaws.com/thumbs/120/google/223/thinking-face_1f914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50" y="1941062"/>
            <a:ext cx="641350" cy="64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4191000" y="2115543"/>
            <a:ext cx="4158511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30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개발 환경도 만들지말고 다 되있는거 먹으면 안되나</a:t>
            </a:r>
            <a:r>
              <a:rPr lang="en-US" altLang="ko-KR" sz="130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…?</a:t>
            </a:r>
          </a:p>
        </p:txBody>
      </p:sp>
    </p:spTree>
    <p:extLst>
      <p:ext uri="{BB962C8B-B14F-4D97-AF65-F5344CB8AC3E}">
        <p14:creationId xmlns:p14="http://schemas.microsoft.com/office/powerpoint/2010/main" val="1595237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683316"/>
            <a:ext cx="4191000" cy="0"/>
          </a:xfrm>
          <a:prstGeom prst="line">
            <a:avLst/>
          </a:prstGeom>
          <a:ln w="28575">
            <a:solidFill>
              <a:srgbClr val="ED553B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22413" y="140957"/>
            <a:ext cx="55527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Python </a:t>
            </a:r>
            <a:r>
              <a:rPr lang="ko-KR" altLang="en-US" sz="20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개발 환경 소개 및 세팅</a:t>
            </a:r>
            <a:endParaRPr lang="en-US" altLang="ko-KR" sz="20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267599" y="825566"/>
            <a:ext cx="9514576" cy="1800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8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Python</a:t>
            </a:r>
            <a:r>
              <a:rPr lang="ko-KR" altLang="en-US" sz="18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사용을 위한 개발 환경 </a:t>
            </a:r>
            <a:r>
              <a:rPr lang="en-US" altLang="ko-KR" sz="18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- IDE</a:t>
            </a:r>
            <a:endParaRPr lang="ko-KR" altLang="en-US" sz="1800" b="1" smtClean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남이 해놓은 음식 </a:t>
            </a: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: </a:t>
            </a: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통합 개발 환경 </a:t>
            </a: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(integrated development environment; IDE)</a:t>
            </a: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볶음밥은 사먹어도 해먹어도 볶음밥</a:t>
            </a: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/>
            </a:r>
            <a:b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</a:b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 </a:t>
            </a: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무엇을 쓰느냐의 문제</a:t>
            </a: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/>
            </a:r>
            <a:b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</a:b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 </a:t>
            </a: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물론 더 효율적일 수는 있음</a:t>
            </a:r>
            <a:endParaRPr lang="en-US" altLang="ko-KR" sz="1400" smtClean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0697" y="2768308"/>
            <a:ext cx="4708380" cy="2594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394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683316"/>
            <a:ext cx="4191000" cy="0"/>
          </a:xfrm>
          <a:prstGeom prst="line">
            <a:avLst/>
          </a:prstGeom>
          <a:ln w="28575">
            <a:solidFill>
              <a:srgbClr val="ED553B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22413" y="140957"/>
            <a:ext cx="55527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Python </a:t>
            </a:r>
            <a:r>
              <a:rPr lang="ko-KR" altLang="en-US" sz="20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개발 환경 소개 및 세팅</a:t>
            </a:r>
            <a:endParaRPr lang="en-US" altLang="ko-KR" sz="20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267599" y="825566"/>
            <a:ext cx="951457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8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Python</a:t>
            </a:r>
            <a:r>
              <a:rPr lang="ko-KR" altLang="en-US" sz="18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사용을 위한 개발 환경 </a:t>
            </a:r>
            <a:r>
              <a:rPr lang="en-US" altLang="ko-KR" sz="1800" b="1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- </a:t>
            </a:r>
            <a:r>
              <a:rPr lang="en-US" altLang="ko-KR" sz="1800" b="1" dirty="0" err="1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Ipython</a:t>
            </a:r>
            <a:r>
              <a:rPr lang="en-US" altLang="ko-KR" sz="1800" b="1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</a:t>
            </a:r>
            <a:r>
              <a:rPr lang="ko-KR" altLang="en-US" sz="1800" b="1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설치</a:t>
            </a: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en-US" altLang="ko-KR" sz="1400" dirty="0" err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Ipython</a:t>
            </a:r>
            <a: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/>
            </a:r>
            <a:b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</a:br>
            <a: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: python</a:t>
            </a: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의 </a:t>
            </a:r>
            <a: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IDE </a:t>
            </a: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중 하나이며 </a:t>
            </a:r>
            <a: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python</a:t>
            </a: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의 기능을 하지만 좀 더 대화형</a:t>
            </a:r>
            <a: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, </a:t>
            </a: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데이터 분석에 장점을 가짐</a:t>
            </a:r>
            <a:endParaRPr lang="en-US" altLang="ko-KR" sz="1400" dirty="0" smtClean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en-US" altLang="ko-KR" sz="1400" dirty="0" err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Ipython</a:t>
            </a:r>
            <a: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notebook</a:t>
            </a:r>
            <a:b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</a:br>
            <a: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: </a:t>
            </a:r>
            <a:r>
              <a:rPr lang="en-US" altLang="ko-KR" sz="1400" dirty="0" err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Ipython</a:t>
            </a: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의 더 나은 인터페이스로 </a:t>
            </a:r>
            <a: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python</a:t>
            </a: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을 </a:t>
            </a:r>
            <a: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note</a:t>
            </a: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에다가 정리하면서 사용할 수 있는 느낌</a:t>
            </a:r>
            <a:r>
              <a:rPr lang="en-US" altLang="ko-KR" sz="1400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/>
            </a:r>
            <a:br>
              <a:rPr lang="en-US" altLang="ko-KR" sz="1400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</a:br>
            <a: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</a:t>
            </a:r>
            <a:r>
              <a:rPr lang="en-US" altLang="ko-KR" sz="1400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: .</a:t>
            </a:r>
            <a:r>
              <a:rPr lang="en-US" altLang="ko-KR" sz="1400" dirty="0" err="1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ipynb</a:t>
            </a:r>
            <a:r>
              <a:rPr lang="en-US" altLang="ko-KR" sz="1400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</a:t>
            </a:r>
            <a:r>
              <a:rPr lang="ko-KR" altLang="en-US" sz="1400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라는 다른 파일 형식을 </a:t>
            </a: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사용</a:t>
            </a:r>
            <a:endParaRPr lang="en-US" altLang="ko-KR" sz="1400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042662" y="3761080"/>
            <a:ext cx="2845651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3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인터페이스 </a:t>
            </a:r>
            <a:r>
              <a:rPr lang="en-US" altLang="ko-KR" sz="13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=</a:t>
            </a:r>
            <a:r>
              <a:rPr lang="ko-KR" altLang="en-US" sz="13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너와</a:t>
            </a:r>
            <a:r>
              <a:rPr lang="en-US" altLang="ko-KR" sz="13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.</a:t>
            </a:r>
            <a:r>
              <a:rPr lang="ko-KR" altLang="en-US" sz="13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나의</a:t>
            </a:r>
            <a:r>
              <a:rPr lang="en-US" altLang="ko-KR" sz="13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.</a:t>
            </a:r>
            <a:r>
              <a:rPr lang="ko-KR" altLang="en-US" sz="13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연결</a:t>
            </a:r>
            <a:r>
              <a:rPr lang="en-US" altLang="ko-KR" sz="13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. </a:t>
            </a:r>
            <a:r>
              <a:rPr lang="ko-KR" altLang="en-US" sz="13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고리</a:t>
            </a:r>
            <a:r>
              <a:rPr lang="en-US" altLang="ko-KR" sz="13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.</a:t>
            </a:r>
            <a:endParaRPr lang="ko-KR" altLang="en-US" sz="1300"/>
          </a:p>
        </p:txBody>
      </p:sp>
      <p:pic>
        <p:nvPicPr>
          <p:cNvPr id="11266" name="Picture 2" descr="Grinning Squinting Face on Apple iOS 13.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7081" y="3772571"/>
            <a:ext cx="1143000" cy="114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2098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683316"/>
            <a:ext cx="4191000" cy="0"/>
          </a:xfrm>
          <a:prstGeom prst="line">
            <a:avLst/>
          </a:prstGeom>
          <a:ln w="28575">
            <a:solidFill>
              <a:srgbClr val="ED553B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22413" y="140957"/>
            <a:ext cx="55527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Python </a:t>
            </a:r>
            <a:r>
              <a:rPr lang="ko-KR" altLang="en-US" sz="20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개발 환경 소개 및 세팅</a:t>
            </a:r>
            <a:endParaRPr lang="en-US" altLang="ko-KR" sz="20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267599" y="825566"/>
            <a:ext cx="5066401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8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Python</a:t>
            </a:r>
            <a:r>
              <a:rPr lang="ko-KR" altLang="en-US" sz="18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사용을 위한 개발 환경 </a:t>
            </a:r>
            <a:r>
              <a:rPr lang="en-US" altLang="ko-KR" sz="1800" b="1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- Ipython </a:t>
            </a:r>
            <a:r>
              <a:rPr lang="ko-KR" altLang="en-US" sz="1800" b="1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설치</a:t>
            </a: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Pip</a:t>
            </a:r>
            <a:b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</a:b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: python </a:t>
            </a: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프로그래밍을 도와주는 패키지들을 설치 및 관리하는 시스템</a:t>
            </a: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/>
            </a:r>
            <a:b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</a:b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: python </a:t>
            </a: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설치 시 같이 설치됨</a:t>
            </a: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</a:t>
            </a: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Ipython </a:t>
            </a: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설치</a:t>
            </a: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/>
            </a:r>
            <a:b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</a:b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: pip</a:t>
            </a: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을 통해 설치</a:t>
            </a: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1</a:t>
            </a:r>
            <a:b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</a:b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: pip install ipython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2925" y="1569520"/>
            <a:ext cx="4343400" cy="195262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4475" y="3771900"/>
            <a:ext cx="7181850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699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683316"/>
            <a:ext cx="4191000" cy="0"/>
          </a:xfrm>
          <a:prstGeom prst="line">
            <a:avLst/>
          </a:prstGeom>
          <a:ln w="28575">
            <a:solidFill>
              <a:srgbClr val="ED553B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22413" y="140957"/>
            <a:ext cx="55527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Python </a:t>
            </a:r>
            <a:r>
              <a:rPr lang="ko-KR" altLang="en-US" sz="20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개발 환경 소개 및 세팅</a:t>
            </a:r>
            <a:endParaRPr lang="en-US" altLang="ko-KR" sz="20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267599" y="825566"/>
            <a:ext cx="5066401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8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Python</a:t>
            </a:r>
            <a:r>
              <a:rPr lang="ko-KR" altLang="en-US" sz="18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사용을 위한 개발 환경 </a:t>
            </a:r>
            <a:r>
              <a:rPr lang="en-US" altLang="ko-KR" sz="1800" b="1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- Ipython </a:t>
            </a:r>
            <a:r>
              <a:rPr lang="ko-KR" altLang="en-US" sz="1800" b="1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설치</a:t>
            </a: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Ipython notebook </a:t>
            </a: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설치</a:t>
            </a: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/>
            </a:r>
            <a:b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</a:b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: pip</a:t>
            </a: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을 통해 설치</a:t>
            </a: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2</a:t>
            </a:r>
            <a:b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</a:b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: pip install ipython notebook</a:t>
            </a: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설치 확인 </a:t>
            </a: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 pip list</a:t>
            </a: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설치</a:t>
            </a: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</a:t>
            </a: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시도 중 </a:t>
            </a: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error </a:t>
            </a: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같은 것을 본다면 </a:t>
            </a: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… ?</a:t>
            </a:r>
            <a:b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</a:b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 </a:t>
            </a: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철자가 틀린 것은 아닌지 확인</a:t>
            </a: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/>
            </a:r>
            <a:b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</a:b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 </a:t>
            </a: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설치하려고하는 패키지가 지금 버전을 지원하는지 확인</a:t>
            </a: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/>
            </a:r>
            <a:b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</a:b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 </a:t>
            </a: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그냥 구글에 찾기 </a:t>
            </a:r>
            <a:endParaRPr lang="en-US" altLang="ko-KR" sz="1400" smtClean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설치한 패키지를 지우고 싶다면 </a:t>
            </a: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… ?</a:t>
            </a:r>
            <a:b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</a:b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 pip</a:t>
            </a: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</a:t>
            </a: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uninstall XXX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0550" y="379528"/>
            <a:ext cx="4248150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714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683316"/>
            <a:ext cx="3793067" cy="0"/>
          </a:xfrm>
          <a:prstGeom prst="line">
            <a:avLst/>
          </a:prstGeom>
          <a:ln w="28575">
            <a:solidFill>
              <a:srgbClr val="ED553B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22413" y="140957"/>
            <a:ext cx="55527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Python</a:t>
            </a:r>
            <a:r>
              <a:rPr lang="ko-KR" altLang="en-US" sz="20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</a:t>
            </a:r>
            <a:r>
              <a:rPr lang="en-US" altLang="ko-KR" sz="20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code</a:t>
            </a:r>
            <a:r>
              <a:rPr lang="ko-KR" altLang="en-US" sz="20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를</a:t>
            </a:r>
            <a:r>
              <a:rPr lang="en-US" altLang="ko-KR" sz="20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test </a:t>
            </a:r>
            <a:r>
              <a:rPr lang="ko-KR" altLang="en-US" sz="20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해보자</a:t>
            </a:r>
            <a:endParaRPr lang="en-US" altLang="ko-KR" sz="20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267599" y="825566"/>
            <a:ext cx="957866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어떤 것들을 할 수 있을까</a:t>
            </a:r>
            <a:r>
              <a:rPr lang="en-US" altLang="ko-KR" sz="18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?</a:t>
            </a:r>
            <a:endParaRPr lang="en-US" altLang="ko-KR" sz="18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로또를 위한 숫자 발생기</a:t>
            </a:r>
            <a:endParaRPr lang="en-US" altLang="ko-KR" sz="1400" smtClean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일기 쓰기 위한 </a:t>
            </a: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GUI </a:t>
            </a: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프로그램</a:t>
            </a:r>
            <a:endParaRPr lang="en-US" altLang="ko-KR" sz="1400" smtClean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수학</a:t>
            </a: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</a:t>
            </a: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숙제를 위한 </a:t>
            </a: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note python </a:t>
            </a: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파일</a:t>
            </a:r>
            <a:endParaRPr lang="en-US" altLang="ko-KR" sz="1400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438992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/>
          <p:cNvGrpSpPr/>
          <p:nvPr/>
        </p:nvGrpSpPr>
        <p:grpSpPr>
          <a:xfrm rot="1108055">
            <a:off x="3741796" y="561214"/>
            <a:ext cx="4236996" cy="4266598"/>
            <a:chOff x="-133855" y="767519"/>
            <a:chExt cx="2778202" cy="2797612"/>
          </a:xfrm>
        </p:grpSpPr>
        <p:sp>
          <p:nvSpPr>
            <p:cNvPr id="33" name="이등변 삼각형 32"/>
            <p:cNvSpPr/>
            <p:nvPr/>
          </p:nvSpPr>
          <p:spPr>
            <a:xfrm rot="1615403">
              <a:off x="-133855" y="767519"/>
              <a:ext cx="2159368" cy="2660824"/>
            </a:xfrm>
            <a:prstGeom prst="triangle">
              <a:avLst/>
            </a:prstGeom>
            <a:solidFill>
              <a:srgbClr val="F2B1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이등변 삼각형 33"/>
            <p:cNvSpPr/>
            <p:nvPr/>
          </p:nvSpPr>
          <p:spPr>
            <a:xfrm rot="5400000">
              <a:off x="276896" y="1197679"/>
              <a:ext cx="2090556" cy="2644347"/>
            </a:xfrm>
            <a:prstGeom prst="triangle">
              <a:avLst/>
            </a:prstGeom>
            <a:solidFill>
              <a:srgbClr val="ED55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4354365" y="2884298"/>
            <a:ext cx="17421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 smtClean="0">
                <a:ln>
                  <a:solidFill>
                    <a:schemeClr val="bg1">
                      <a:alpha val="29000"/>
                    </a:schemeClr>
                  </a:solidFill>
                </a:ln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Q &amp; A</a:t>
            </a:r>
            <a:endParaRPr lang="ko-KR" altLang="en-US" sz="4000" b="1" dirty="0">
              <a:ln>
                <a:solidFill>
                  <a:schemeClr val="bg1">
                    <a:alpha val="29000"/>
                  </a:schemeClr>
                </a:solidFill>
              </a:ln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78734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683316"/>
            <a:ext cx="3299791" cy="0"/>
          </a:xfrm>
          <a:prstGeom prst="line">
            <a:avLst/>
          </a:prstGeom>
          <a:ln w="28575">
            <a:solidFill>
              <a:srgbClr val="ED553B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22413" y="140957"/>
            <a:ext cx="55527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What is programming</a:t>
            </a:r>
            <a:endParaRPr lang="en-US" altLang="ko-KR" sz="20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267599" y="825566"/>
            <a:ext cx="9578660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코딩</a:t>
            </a:r>
            <a:r>
              <a:rPr lang="en-US" altLang="ko-KR" sz="18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, </a:t>
            </a:r>
            <a:r>
              <a:rPr lang="ko-KR" altLang="en-US" sz="18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프로그래밍이 </a:t>
            </a:r>
            <a:r>
              <a:rPr lang="ko-KR" altLang="en-US" sz="18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뭘까</a:t>
            </a:r>
            <a:r>
              <a:rPr lang="en-US" altLang="ko-KR" sz="18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?</a:t>
            </a:r>
            <a:endParaRPr lang="en-US" altLang="ko-KR" sz="18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</p:txBody>
      </p:sp>
      <p:pic>
        <p:nvPicPr>
          <p:cNvPr id="1026" name="Picture 2" descr="https://emojipedia-us.s3.dualstack.us-west-1.amazonaws.com/thumbs/120/google/223/thinking-face_1f91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5471" y="2199744"/>
            <a:ext cx="1542915" cy="1542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4636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683316"/>
            <a:ext cx="3299791" cy="0"/>
          </a:xfrm>
          <a:prstGeom prst="line">
            <a:avLst/>
          </a:prstGeom>
          <a:ln w="28575">
            <a:solidFill>
              <a:srgbClr val="ED553B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22413" y="140957"/>
            <a:ext cx="55527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What is programming</a:t>
            </a:r>
            <a:endParaRPr lang="en-US" altLang="ko-KR" sz="20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267599" y="825566"/>
            <a:ext cx="5475976" cy="2446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코딩</a:t>
            </a:r>
            <a:r>
              <a:rPr lang="en-US" altLang="ko-KR" sz="18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, </a:t>
            </a:r>
            <a:r>
              <a:rPr lang="ko-KR" altLang="en-US" sz="18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프로그래밍이 뭘까</a:t>
            </a:r>
            <a:r>
              <a:rPr lang="en-US" altLang="ko-KR" sz="18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?</a:t>
            </a:r>
            <a:endParaRPr lang="en-US" altLang="ko-KR" sz="18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언어 </a:t>
            </a:r>
            <a: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language</a:t>
            </a: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는 인류에게 굉장히 중요한 요소 중 하나</a:t>
            </a:r>
            <a: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/>
            </a:r>
            <a:b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</a:br>
            <a: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 </a:t>
            </a: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역사적으로 언어의 발달이 인간에게 매우 큰 요소로 작용</a:t>
            </a:r>
            <a:endParaRPr lang="en-US" altLang="ko-KR" sz="1400" dirty="0" smtClean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얼음물에 잠긴 사람 등 뒤의 풍선 이야기의 힘</a:t>
            </a:r>
            <a:endParaRPr lang="en-US" altLang="ko-KR" sz="1400" dirty="0" smtClean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속담</a:t>
            </a:r>
            <a: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, </a:t>
            </a:r>
            <a:r>
              <a:rPr lang="ko-KR" altLang="en-US" sz="1400" dirty="0" err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이솝우화</a:t>
            </a: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등등 수 많은 사례</a:t>
            </a:r>
            <a:endParaRPr lang="en-US" altLang="ko-KR" sz="1400" dirty="0" smtClean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ko-KR" altLang="en-US" sz="1400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정보화</a:t>
            </a:r>
            <a:r>
              <a:rPr lang="en-US" altLang="ko-KR" sz="1400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</a:t>
            </a:r>
            <a:r>
              <a:rPr lang="ko-KR" altLang="en-US" sz="1400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사회의 도래 </a:t>
            </a:r>
            <a:r>
              <a:rPr lang="en-US" altLang="ko-KR" sz="1400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1400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기록물의 </a:t>
            </a: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증가</a:t>
            </a:r>
            <a: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/>
            </a:r>
            <a:b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</a:br>
            <a: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 </a:t>
            </a: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또 다른 방식의 언어들</a:t>
            </a:r>
            <a:r>
              <a:rPr lang="en-US" altLang="ko-KR" sz="1400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</a:t>
            </a:r>
            <a: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…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6330" y="3302691"/>
            <a:ext cx="1533220" cy="1533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051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683316"/>
            <a:ext cx="3299791" cy="0"/>
          </a:xfrm>
          <a:prstGeom prst="line">
            <a:avLst/>
          </a:prstGeom>
          <a:ln w="28575">
            <a:solidFill>
              <a:srgbClr val="ED553B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22413" y="140957"/>
            <a:ext cx="55527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What is programming</a:t>
            </a:r>
            <a:endParaRPr lang="en-US" altLang="ko-KR" sz="20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267598" y="825566"/>
            <a:ext cx="9505051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코딩</a:t>
            </a:r>
            <a:r>
              <a:rPr lang="en-US" altLang="ko-KR" sz="18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, </a:t>
            </a:r>
            <a:r>
              <a:rPr lang="ko-KR" altLang="en-US" sz="18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프로그래밍이 뭘까</a:t>
            </a:r>
            <a:r>
              <a:rPr lang="en-US" altLang="ko-KR" sz="18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?</a:t>
            </a:r>
            <a:endParaRPr lang="en-US" altLang="ko-KR" sz="18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ko-KR" altLang="en-US" sz="140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논리 </a:t>
            </a:r>
            <a:r>
              <a:rPr lang="en-US" altLang="ko-KR" sz="140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logic</a:t>
            </a: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그 사람이 사용하는 언어가 그 사람의 사고 방식을 형성</a:t>
            </a:r>
            <a:endParaRPr lang="en-US" altLang="ko-KR" sz="1400" smtClean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3033040" y="2415883"/>
            <a:ext cx="3974165" cy="2668080"/>
            <a:chOff x="5700627" y="2764962"/>
            <a:chExt cx="3974165" cy="2668080"/>
          </a:xfrm>
        </p:grpSpPr>
        <p:pic>
          <p:nvPicPr>
            <p:cNvPr id="2" name="Picture 2" descr="https://t1.daumcdn.net/thumb/R720x0/?fname=http://t1.daumcdn.net/brunch/service/user/3UIz/image/c7pDdvU5QhGWuzTXriGqGSshey8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15000" y="2764962"/>
              <a:ext cx="3945420" cy="22521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직사각형 2"/>
            <p:cNvSpPr/>
            <p:nvPr/>
          </p:nvSpPr>
          <p:spPr>
            <a:xfrm>
              <a:off x="5700627" y="5140654"/>
              <a:ext cx="3974165" cy="29238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300" dirty="0">
                  <a:ln>
                    <a:solidFill>
                      <a:schemeClr val="tx1">
                        <a:alpha val="29000"/>
                      </a:schemeClr>
                    </a:solidFill>
                  </a:ln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  <a:sym typeface="Wingdings" panose="05000000000000000000" pitchFamily="2" charset="2"/>
                </a:rPr>
                <a:t>인</a:t>
              </a:r>
              <a:r>
                <a:rPr lang="ko-KR" altLang="en-US" sz="1300" dirty="0" smtClean="0">
                  <a:ln>
                    <a:solidFill>
                      <a:schemeClr val="tx1">
                        <a:alpha val="29000"/>
                      </a:schemeClr>
                    </a:solidFill>
                  </a:ln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  <a:sym typeface="Wingdings" panose="05000000000000000000" pitchFamily="2" charset="2"/>
                </a:rPr>
                <a:t>지 과학자 리라 </a:t>
              </a:r>
              <a:r>
                <a:rPr lang="ko-KR" altLang="en-US" sz="1300" dirty="0" err="1" smtClean="0">
                  <a:ln>
                    <a:solidFill>
                      <a:schemeClr val="tx1">
                        <a:alpha val="29000"/>
                      </a:schemeClr>
                    </a:solidFill>
                  </a:ln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  <a:sym typeface="Wingdings" panose="05000000000000000000" pitchFamily="2" charset="2"/>
                </a:rPr>
                <a:t>보로딧츠키</a:t>
              </a:r>
              <a:r>
                <a:rPr lang="ko-KR" altLang="en-US" sz="1300" dirty="0" smtClean="0">
                  <a:ln>
                    <a:solidFill>
                      <a:schemeClr val="tx1">
                        <a:alpha val="29000"/>
                      </a:schemeClr>
                    </a:solidFill>
                  </a:ln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  <a:sym typeface="Wingdings" panose="05000000000000000000" pitchFamily="2" charset="2"/>
                </a:rPr>
                <a:t> </a:t>
              </a:r>
              <a:r>
                <a:rPr lang="en-US" altLang="ko-KR" sz="1300" dirty="0">
                  <a:ln>
                    <a:solidFill>
                      <a:schemeClr val="tx1">
                        <a:alpha val="29000"/>
                      </a:schemeClr>
                    </a:solidFill>
                  </a:ln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  <a:sym typeface="Wingdings" panose="05000000000000000000" pitchFamily="2" charset="2"/>
                </a:rPr>
                <a:t>(</a:t>
              </a:r>
              <a:r>
                <a:rPr lang="en-US" altLang="ko-KR" sz="1300" dirty="0" err="1">
                  <a:ln>
                    <a:solidFill>
                      <a:schemeClr val="tx1">
                        <a:alpha val="29000"/>
                      </a:schemeClr>
                    </a:solidFill>
                  </a:ln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  <a:sym typeface="Wingdings" panose="05000000000000000000" pitchFamily="2" charset="2"/>
                </a:rPr>
                <a:t>Lera</a:t>
              </a:r>
              <a:r>
                <a:rPr lang="en-US" altLang="ko-KR" sz="1300" dirty="0">
                  <a:ln>
                    <a:solidFill>
                      <a:schemeClr val="tx1">
                        <a:alpha val="29000"/>
                      </a:schemeClr>
                    </a:solidFill>
                  </a:ln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  <a:sym typeface="Wingdings" panose="05000000000000000000" pitchFamily="2" charset="2"/>
                </a:rPr>
                <a:t> </a:t>
              </a:r>
              <a:r>
                <a:rPr lang="en-US" altLang="ko-KR" sz="1300" dirty="0" err="1">
                  <a:ln>
                    <a:solidFill>
                      <a:schemeClr val="tx1">
                        <a:alpha val="29000"/>
                      </a:schemeClr>
                    </a:solidFill>
                  </a:ln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  <a:sym typeface="Wingdings" panose="05000000000000000000" pitchFamily="2" charset="2"/>
                </a:rPr>
                <a:t>Boroditsky</a:t>
              </a:r>
              <a:r>
                <a:rPr lang="en-US" altLang="ko-KR" sz="1300" dirty="0" smtClean="0">
                  <a:ln>
                    <a:solidFill>
                      <a:schemeClr val="tx1">
                        <a:alpha val="29000"/>
                      </a:schemeClr>
                    </a:solidFill>
                  </a:ln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  <a:sym typeface="Wingdings" panose="05000000000000000000" pitchFamily="2" charset="2"/>
                </a:rPr>
                <a:t>) TED</a:t>
              </a:r>
              <a:r>
                <a:rPr lang="ko-KR" altLang="en-US" sz="1300" dirty="0" smtClean="0">
                  <a:ln>
                    <a:solidFill>
                      <a:schemeClr val="tx1">
                        <a:alpha val="29000"/>
                      </a:schemeClr>
                    </a:solidFill>
                  </a:ln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  <a:sym typeface="Wingdings" panose="05000000000000000000" pitchFamily="2" charset="2"/>
                </a:rPr>
                <a:t> </a:t>
              </a:r>
              <a:endParaRPr lang="ko-KR" altLang="en-US" sz="1300" dirty="0"/>
            </a:p>
          </p:txBody>
        </p:sp>
      </p:grpSp>
    </p:spTree>
    <p:extLst>
      <p:ext uri="{BB962C8B-B14F-4D97-AF65-F5344CB8AC3E}">
        <p14:creationId xmlns:p14="http://schemas.microsoft.com/office/powerpoint/2010/main" val="2041965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683316"/>
            <a:ext cx="3299791" cy="0"/>
          </a:xfrm>
          <a:prstGeom prst="line">
            <a:avLst/>
          </a:prstGeom>
          <a:ln w="28575">
            <a:solidFill>
              <a:srgbClr val="ED553B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22413" y="140957"/>
            <a:ext cx="55527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What is programming</a:t>
            </a:r>
            <a:endParaRPr lang="en-US" altLang="ko-KR" sz="20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267598" y="825566"/>
            <a:ext cx="950505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코딩</a:t>
            </a:r>
            <a:r>
              <a:rPr lang="en-US" altLang="ko-KR" sz="18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, </a:t>
            </a:r>
            <a:r>
              <a:rPr lang="ko-KR" altLang="en-US" sz="18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프로그래밍이 뭘까</a:t>
            </a:r>
            <a:r>
              <a:rPr lang="en-US" altLang="ko-KR" sz="18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?</a:t>
            </a:r>
            <a:endParaRPr lang="en-US" altLang="ko-KR" sz="18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인간적인 측면에서의 코딩과 프로그래밍</a:t>
            </a:r>
            <a: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(?)</a:t>
            </a:r>
            <a:b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</a:br>
            <a: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 </a:t>
            </a: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인간은 생각을 하는데 이러한 생각의 다양성과 확장을 위함</a:t>
            </a:r>
            <a: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/>
            </a:r>
            <a:b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</a:br>
            <a: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 </a:t>
            </a: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동시에 이러한 논리적 생각을 바탕으로 성장하기 위함</a:t>
            </a:r>
            <a:endParaRPr lang="en-US" altLang="ko-KR" sz="1400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949158" y="4677275"/>
            <a:ext cx="2141933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3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왜냐하면 </a:t>
            </a:r>
            <a:r>
              <a:rPr lang="en-US" altLang="ko-KR" sz="13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~ </a:t>
            </a:r>
            <a:r>
              <a:rPr lang="ko-KR" altLang="en-US" sz="13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하기 때문이다</a:t>
            </a:r>
            <a:r>
              <a:rPr lang="en-US" altLang="ko-KR" sz="13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.</a:t>
            </a:r>
            <a:br>
              <a:rPr lang="en-US" altLang="ko-KR" sz="13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</a:br>
            <a:r>
              <a:rPr lang="ko-KR" altLang="en-US" sz="13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논리</a:t>
            </a:r>
            <a:r>
              <a:rPr lang="en-US" altLang="ko-KR" sz="13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!</a:t>
            </a:r>
            <a:endParaRPr lang="ko-KR" altLang="en-US" sz="130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6421" y="2765424"/>
            <a:ext cx="1625295" cy="1625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178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683316"/>
            <a:ext cx="3299791" cy="0"/>
          </a:xfrm>
          <a:prstGeom prst="line">
            <a:avLst/>
          </a:prstGeom>
          <a:ln w="28575">
            <a:solidFill>
              <a:srgbClr val="ED553B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22413" y="140957"/>
            <a:ext cx="55527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What is programming</a:t>
            </a:r>
            <a:endParaRPr lang="en-US" altLang="ko-KR" sz="20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267598" y="825566"/>
            <a:ext cx="9505051" cy="1800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코딩</a:t>
            </a:r>
            <a:r>
              <a:rPr lang="en-US" altLang="ko-KR" sz="18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, </a:t>
            </a:r>
            <a:r>
              <a:rPr lang="ko-KR" altLang="en-US" sz="18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프로그래밍이 뭘까</a:t>
            </a:r>
            <a:r>
              <a:rPr lang="en-US" altLang="ko-KR" sz="18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?</a:t>
            </a:r>
            <a:endParaRPr lang="en-US" altLang="ko-KR" sz="18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기술적인 측면</a:t>
            </a:r>
            <a: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(?)</a:t>
            </a: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수많은 기계가 발명되었으며 보이지 않는 인터넷 세계의 도래</a:t>
            </a:r>
            <a: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,</a:t>
            </a: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수많은 데이터의 탄생</a:t>
            </a:r>
            <a: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/>
            </a:r>
            <a:b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</a:br>
            <a: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 </a:t>
            </a: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이와 소통할 수 있는 유일한 언어 </a:t>
            </a:r>
            <a: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= </a:t>
            </a: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프로그래밍</a:t>
            </a:r>
            <a:endParaRPr lang="en-US" altLang="ko-KR" sz="1400" dirty="0" smtClean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어떠한 것이든 생각한대로 해볼 수 있음</a:t>
            </a:r>
            <a:endParaRPr lang="en-US" altLang="ko-KR" sz="1400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026159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683316"/>
            <a:ext cx="3299791" cy="0"/>
          </a:xfrm>
          <a:prstGeom prst="line">
            <a:avLst/>
          </a:prstGeom>
          <a:ln w="28575">
            <a:solidFill>
              <a:srgbClr val="ED553B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22413" y="140957"/>
            <a:ext cx="55527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What is programming</a:t>
            </a:r>
            <a:endParaRPr lang="en-US" altLang="ko-KR" sz="20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267598" y="825566"/>
            <a:ext cx="95050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코딩</a:t>
            </a:r>
            <a:r>
              <a:rPr lang="en-US" altLang="ko-KR" sz="18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, </a:t>
            </a:r>
            <a:r>
              <a:rPr lang="ko-KR" altLang="en-US" sz="18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프로그래밍이 뭘까</a:t>
            </a:r>
            <a:r>
              <a:rPr lang="en-US" altLang="ko-KR" sz="18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?</a:t>
            </a:r>
            <a:endParaRPr lang="en-US" altLang="ko-KR" sz="18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어떠한 것이든 생각한대로 해볼 수 있음</a:t>
            </a:r>
            <a:endParaRPr lang="en-US" altLang="ko-KR" sz="1400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</p:txBody>
      </p:sp>
      <p:pic>
        <p:nvPicPr>
          <p:cNvPr id="6" name="SESuctdE9vM"/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4210347" y="825566"/>
            <a:ext cx="5865378" cy="4276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957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683316"/>
            <a:ext cx="1362075" cy="0"/>
          </a:xfrm>
          <a:prstGeom prst="line">
            <a:avLst/>
          </a:prstGeom>
          <a:ln w="28575">
            <a:solidFill>
              <a:srgbClr val="ED553B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22413" y="140957"/>
            <a:ext cx="55527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목표</a:t>
            </a:r>
            <a:endParaRPr lang="en-US" altLang="ko-KR" sz="20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267599" y="825566"/>
            <a:ext cx="9578660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수업의 목표</a:t>
            </a:r>
            <a:r>
              <a:rPr lang="en-US" altLang="ko-KR" sz="18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!</a:t>
            </a:r>
            <a:endParaRPr lang="en-US" altLang="ko-KR" sz="18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코딩에 대한 거부감 없이 편안히 즐길 수 있게</a:t>
            </a: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!</a:t>
            </a:r>
            <a:b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</a:b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 </a:t>
            </a: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대학을 끝이 아니라 하나의 기술로 잡을 수 있게 돌다리 하나</a:t>
            </a: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…</a:t>
            </a: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그 시작으로 </a:t>
            </a: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python!</a:t>
            </a:r>
            <a:b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</a:b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 </a:t>
            </a: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상대적으로 쉽게 많은 것을 해볼 수 있음</a:t>
            </a:r>
            <a:endParaRPr lang="en-US" altLang="ko-KR" sz="1400" smtClean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경험과 나름의 이력</a:t>
            </a: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(?)</a:t>
            </a: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을 만들어보기</a:t>
            </a: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!</a:t>
            </a:r>
            <a:b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</a:b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 </a:t>
            </a: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경험에서 오는 다른 시각은 정말정말 중요</a:t>
            </a: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/>
            </a:r>
            <a:b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</a:b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 </a:t>
            </a: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경험에서 끝이면 좀 아쉬우니 이력도 만들어보자</a:t>
            </a:r>
            <a:endParaRPr lang="en-US" altLang="ko-KR" sz="1400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920040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163060</TotalTime>
  <Words>666</Words>
  <Application>Microsoft Office PowerPoint</Application>
  <PresentationFormat>사용자 지정</PresentationFormat>
  <Paragraphs>157</Paragraphs>
  <Slides>26</Slides>
  <Notes>25</Notes>
  <HiddenSlides>0</HiddenSlides>
  <MMClips>1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3" baseType="lpstr">
      <vt:lpstr>Calibri Light</vt:lpstr>
      <vt:lpstr>Wingdings</vt:lpstr>
      <vt:lpstr>Calibri</vt:lpstr>
      <vt:lpstr>맑은 고딕</vt:lpstr>
      <vt:lpstr>맑은 고딕 Semilight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SISDDK13</dc:creator>
  <cp:lastModifiedBy>Windows 사용자</cp:lastModifiedBy>
  <cp:revision>9048</cp:revision>
  <cp:lastPrinted>2017-05-12T04:33:51Z</cp:lastPrinted>
  <dcterms:created xsi:type="dcterms:W3CDTF">2016-12-25T12:14:15Z</dcterms:created>
  <dcterms:modified xsi:type="dcterms:W3CDTF">2020-03-21T07:32:47Z</dcterms:modified>
</cp:coreProperties>
</file>